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91"/>
  </p:notesMasterIdLst>
  <p:sldIdLst>
    <p:sldId id="673" r:id="rId2"/>
    <p:sldId id="674" r:id="rId3"/>
    <p:sldId id="675" r:id="rId4"/>
    <p:sldId id="676" r:id="rId5"/>
    <p:sldId id="677" r:id="rId6"/>
    <p:sldId id="612" r:id="rId7"/>
    <p:sldId id="539" r:id="rId8"/>
    <p:sldId id="678" r:id="rId9"/>
    <p:sldId id="679" r:id="rId10"/>
    <p:sldId id="680" r:id="rId11"/>
    <p:sldId id="681" r:id="rId12"/>
    <p:sldId id="682" r:id="rId13"/>
    <p:sldId id="683" r:id="rId14"/>
    <p:sldId id="684" r:id="rId15"/>
    <p:sldId id="694" r:id="rId16"/>
    <p:sldId id="685" r:id="rId17"/>
    <p:sldId id="686" r:id="rId18"/>
    <p:sldId id="687" r:id="rId19"/>
    <p:sldId id="688" r:id="rId20"/>
    <p:sldId id="689" r:id="rId21"/>
    <p:sldId id="695" r:id="rId22"/>
    <p:sldId id="690" r:id="rId23"/>
    <p:sldId id="739" r:id="rId24"/>
    <p:sldId id="740" r:id="rId25"/>
    <p:sldId id="691" r:id="rId26"/>
    <p:sldId id="696" r:id="rId27"/>
    <p:sldId id="692" r:id="rId28"/>
    <p:sldId id="693" r:id="rId29"/>
    <p:sldId id="741" r:id="rId30"/>
    <p:sldId id="697" r:id="rId31"/>
    <p:sldId id="698" r:id="rId32"/>
    <p:sldId id="614" r:id="rId33"/>
    <p:sldId id="699" r:id="rId34"/>
    <p:sldId id="615" r:id="rId35"/>
    <p:sldId id="616" r:id="rId36"/>
    <p:sldId id="617" r:id="rId37"/>
    <p:sldId id="742" r:id="rId38"/>
    <p:sldId id="700" r:id="rId39"/>
    <p:sldId id="619" r:id="rId40"/>
    <p:sldId id="620" r:id="rId41"/>
    <p:sldId id="621" r:id="rId42"/>
    <p:sldId id="743" r:id="rId43"/>
    <p:sldId id="701" r:id="rId44"/>
    <p:sldId id="702" r:id="rId45"/>
    <p:sldId id="703" r:id="rId46"/>
    <p:sldId id="704" r:id="rId47"/>
    <p:sldId id="705" r:id="rId48"/>
    <p:sldId id="706" r:id="rId49"/>
    <p:sldId id="622" r:id="rId50"/>
    <p:sldId id="623" r:id="rId51"/>
    <p:sldId id="624" r:id="rId52"/>
    <p:sldId id="625" r:id="rId53"/>
    <p:sldId id="626" r:id="rId54"/>
    <p:sldId id="627" r:id="rId55"/>
    <p:sldId id="628" r:id="rId56"/>
    <p:sldId id="629" r:id="rId57"/>
    <p:sldId id="1430" r:id="rId58"/>
    <p:sldId id="709" r:id="rId59"/>
    <p:sldId id="711" r:id="rId60"/>
    <p:sldId id="715" r:id="rId61"/>
    <p:sldId id="714" r:id="rId62"/>
    <p:sldId id="738" r:id="rId63"/>
    <p:sldId id="716" r:id="rId64"/>
    <p:sldId id="719" r:id="rId65"/>
    <p:sldId id="718" r:id="rId66"/>
    <p:sldId id="721" r:id="rId67"/>
    <p:sldId id="720" r:id="rId68"/>
    <p:sldId id="713" r:id="rId69"/>
    <p:sldId id="722" r:id="rId70"/>
    <p:sldId id="723" r:id="rId71"/>
    <p:sldId id="724" r:id="rId72"/>
    <p:sldId id="726" r:id="rId73"/>
    <p:sldId id="727" r:id="rId74"/>
    <p:sldId id="744" r:id="rId75"/>
    <p:sldId id="728" r:id="rId76"/>
    <p:sldId id="729" r:id="rId77"/>
    <p:sldId id="730" r:id="rId78"/>
    <p:sldId id="746" r:id="rId79"/>
    <p:sldId id="745" r:id="rId80"/>
    <p:sldId id="731" r:id="rId81"/>
    <p:sldId id="732" r:id="rId82"/>
    <p:sldId id="712" r:id="rId83"/>
    <p:sldId id="733" r:id="rId84"/>
    <p:sldId id="736" r:id="rId85"/>
    <p:sldId id="734" r:id="rId86"/>
    <p:sldId id="747" r:id="rId87"/>
    <p:sldId id="737" r:id="rId88"/>
    <p:sldId id="735" r:id="rId89"/>
    <p:sldId id="1431" r:id="rId9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3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3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3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3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4" autoAdjust="0"/>
    <p:restoredTop sz="95479" autoAdjust="0"/>
  </p:normalViewPr>
  <p:slideViewPr>
    <p:cSldViewPr>
      <p:cViewPr varScale="1">
        <p:scale>
          <a:sx n="87" d="100"/>
          <a:sy n="87" d="100"/>
        </p:scale>
        <p:origin x="1267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A8070D4C-8957-4F05-9E5D-6E54F68FCB3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kumimoji="0"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662DBD99-24F8-4ED1-BCB1-D5283757FF7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kumimoji="0"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A3618BB-4F2C-4462-BB1A-E67ABB8AA5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7F9A11AB-7ED9-43A4-8CBE-33E200B3A1C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3558" name="Rectangle 6">
            <a:extLst>
              <a:ext uri="{FF2B5EF4-FFF2-40B4-BE49-F238E27FC236}">
                <a16:creationId xmlns:a16="http://schemas.microsoft.com/office/drawing/2014/main" id="{14277288-C88E-4799-8DD1-011969E144B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kumimoji="0"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29DA25A4-1A90-4B6A-B771-A02362D5BC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0B3942B-B166-4B5A-ACB1-E9E22DD960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>
            <a:extLst>
              <a:ext uri="{FF2B5EF4-FFF2-40B4-BE49-F238E27FC236}">
                <a16:creationId xmlns:a16="http://schemas.microsoft.com/office/drawing/2014/main" id="{28CC84E2-6A23-4CD0-93AE-989382C407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>
            <a:extLst>
              <a:ext uri="{FF2B5EF4-FFF2-40B4-BE49-F238E27FC236}">
                <a16:creationId xmlns:a16="http://schemas.microsoft.com/office/drawing/2014/main" id="{E1E76A7C-B8CF-4360-A48B-68A9EEE947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68" name="灯片编号占位符 3">
            <a:extLst>
              <a:ext uri="{FF2B5EF4-FFF2-40B4-BE49-F238E27FC236}">
                <a16:creationId xmlns:a16="http://schemas.microsoft.com/office/drawing/2014/main" id="{86553114-D6A5-4DC2-A7DA-80AEED9014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fld id="{07C4F782-A7CF-48A2-BAA9-4F79E0CAB094}" type="slidenum">
              <a:rPr kumimoji="0" lang="en-US" altLang="zh-CN" sz="1200" smtClean="0">
                <a:latin typeface="Arial" panose="020B0604020202020204" pitchFamily="34" charset="0"/>
              </a:rPr>
              <a:pPr/>
              <a:t>33</a:t>
            </a:fld>
            <a:endParaRPr kumimoji="0" lang="en-US" altLang="zh-CN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6FC2A6C-F621-4890-B082-76B2BBDAB4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271AC-FD31-4739-8EE4-CEDA1C8BFBCA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0948AC6-BFB1-4FB9-9A36-3676B7E362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3333FFA-D2AA-473C-AC58-01BB9D5B33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FEA3D-E714-43AE-BE86-4C72CAE1AC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312259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6AF8812-0268-4EB1-AC71-0DFB1513F5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389E10-0E17-4311-AB08-BEDBA0BC2293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D488DDC-E7F2-4DC1-B2AA-F1EA7843C8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5E3BDB7-B641-4086-8D27-DE78FDF4C7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E56ED1-563A-4601-9215-C6B5BF7DCD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409670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943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609600"/>
            <a:ext cx="5678487" cy="54943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DC6C6C3-E017-4335-A4B6-D8B87A5FE4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87E5F8-CCA6-443B-8BEC-A951BAEA810E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F5E190A-3B37-4AC1-89F2-582F3D19DC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8924CA7-296B-49D4-A356-680676C998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B510A-70F2-4DAE-AAFE-BE1445E825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200886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213ABD-118F-4835-94C9-55192B5304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5AEDA2-1B2C-40F9-9A19-65B071861383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0C97DA8-F359-4F66-ADA9-996A317B19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8713A4D-FFA9-4B7F-9E56-B0367E8689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DAE72A-FAC6-48D5-BFC4-66C6789E2A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190564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F0BB741-2084-4456-8023-A4033FB679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9AB66F-17FE-481B-AFD4-F56CD695A945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9395DDF-209D-424A-9981-74FA3D4D6E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683E05D-7BC8-4A35-A942-3949B83AD1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35521B-642B-4575-822D-1592B16DB0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781705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EAC0314-24D5-42EC-886C-B701029C68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158082-D8A2-40C3-B661-9E780CC21D51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0BA9755-1590-4ED3-AE0E-F40CFCB96B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1FE3512-0B9E-43A3-861E-A287120026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08854-FD7E-4B0C-834A-18CCD8589A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170394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6D7A876-D7FD-4A3A-8F55-72273E1C29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14CD41-C157-41D7-947B-57802C4CA47D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9215746-F822-4887-95E2-D4E9912420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63A16726-7A16-4714-8348-FD353E7E8C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125B9-E9D2-49D3-BD4E-8A83FDB4F8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219046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65C4B04-98B4-421B-9E39-0CBE20B1FE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6FFF23-F6ED-4870-AF80-EE76B24734E5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39071E8-3C05-4FDA-87AE-134DCC0CF8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6B38D1F-7094-4193-A7B1-D5CB66DFC1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3102D5-B1F0-41D4-BC0B-DD656F0DEF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392213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1B82369-4A6B-4A72-87E6-17C925C789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09784-42AD-47E8-87D5-C8AB37E49619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2A54A1E-EE62-4F68-A5E9-553C0FE94D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6B94194-15FE-428F-B1E5-579C22F43A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C84DAA-A8E5-4D00-A39E-3AB2BA6C24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005180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67CF8040-01ED-4B09-A834-E54AE894EA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B576EA-BEB5-4881-BD79-F119670578DE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5F9943A-C03E-4A3B-98FC-D6DAEAAA3B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603F83B-B791-4671-B762-8B341B4AB6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16E70-0C03-4959-94E6-D0855DE15A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050441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316A51A-DDFF-4EE2-89BB-53CAAE6A53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B4F594-2A79-4B26-93DD-B7DE38531CD1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1F2E42E-6399-4136-B03E-3C699D90AD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10279E6F-E9C8-45A9-966A-FB2628553A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E74F72-54EE-4FF7-92B2-DC44A3AE77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720428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E32644F-6B1A-4AEB-BA6C-F722D55B01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17840-5EC0-4543-B31A-AB4F46FD38B3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9AD8A0-C760-44E1-8FDF-5931F0A5CE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74BDB13-EE6E-4EE3-B4BE-74071D9576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86B1BF-02F5-48E1-863F-1EE6DCEAFF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417001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5976D8C6-D05C-43E3-A921-4A2E8CA11A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DCE77559-25A2-429C-B2C8-79AA333F8A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989138"/>
            <a:ext cx="7772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B468241B-D521-4F56-BB4E-892844F4E46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 b="1">
                <a:latin typeface="+mj-lt"/>
              </a:defRPr>
            </a:lvl1pPr>
          </a:lstStyle>
          <a:p>
            <a:pPr>
              <a:defRPr/>
            </a:pPr>
            <a:fld id="{ED1F2034-C9F3-45DA-A41F-DF8788573A4B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D5634BBD-3F3C-40B9-9A02-787E25DA4AD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b="1">
                <a:latin typeface="+mj-lt"/>
              </a:defRPr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74F71A2D-3DB8-4E03-A2B2-856602A84FD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E68ECAB-CF0B-4123-AC31-8EA3D8165C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1" name="Picture 10" descr="12副本1">
            <a:extLst>
              <a:ext uri="{FF2B5EF4-FFF2-40B4-BE49-F238E27FC236}">
                <a16:creationId xmlns:a16="http://schemas.microsoft.com/office/drawing/2014/main" id="{0BF8A80E-EAEE-4D9E-9BDA-819F496E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658813"/>
            <a:ext cx="996950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kumimoji="1" sz="24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kumimoji="1" sz="2000" kern="1200">
          <a:solidFill>
            <a:schemeClr val="tx1"/>
          </a:solidFill>
          <a:latin typeface="+mj-lt"/>
          <a:ea typeface="+mj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kern="1200">
          <a:solidFill>
            <a:schemeClr val="tx1"/>
          </a:solidFill>
          <a:latin typeface="+mj-lt"/>
          <a:ea typeface="+mj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600" kern="1200">
          <a:solidFill>
            <a:schemeClr val="tx1"/>
          </a:solidFill>
          <a:latin typeface="+mj-lt"/>
          <a:ea typeface="+mj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1600" kern="1200">
          <a:solidFill>
            <a:schemeClr val="tx1"/>
          </a:solidFill>
          <a:latin typeface="+mj-lt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4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4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.wmf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7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7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>
            <a:extLst>
              <a:ext uri="{FF2B5EF4-FFF2-40B4-BE49-F238E27FC236}">
                <a16:creationId xmlns:a16="http://schemas.microsoft.com/office/drawing/2014/main" id="{B62E54BE-77AE-405B-A7A6-59403F82A15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ED0DC5C2-9EAB-482B-B1CD-A50525EE7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3076" name="灯片编号占位符 3">
            <a:extLst>
              <a:ext uri="{FF2B5EF4-FFF2-40B4-BE49-F238E27FC236}">
                <a16:creationId xmlns:a16="http://schemas.microsoft.com/office/drawing/2014/main" id="{52896AD6-F8EF-4E38-BBE4-C56B017F0E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F798BD-30EC-4B4E-9AD0-541C2DC7A4C7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7" name="页脚占位符 3">
            <a:extLst>
              <a:ext uri="{FF2B5EF4-FFF2-40B4-BE49-F238E27FC236}">
                <a16:creationId xmlns:a16="http://schemas.microsoft.com/office/drawing/2014/main" id="{B0812E5F-FF19-40CB-A410-009811627E75}"/>
              </a:ext>
            </a:extLst>
          </p:cNvPr>
          <p:cNvSpPr txBox="1">
            <a:spLocks noGrp="1"/>
          </p:cNvSpPr>
          <p:nvPr/>
        </p:nvSpPr>
        <p:spPr bwMode="black">
          <a:xfrm>
            <a:off x="609600" y="6470650"/>
            <a:ext cx="53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826F3A5-02FF-47F9-A23B-4E855C5A7916}" type="slidenum">
              <a:rPr kumimoji="0" lang="en-US" altLang="zh-CN" sz="1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algn="r">
                <a:spcBef>
                  <a:spcPct val="0"/>
                </a:spcBef>
                <a:buFontTx/>
                <a:buNone/>
              </a:pPr>
              <a:t>1</a:t>
            </a:fld>
            <a:endParaRPr kumimoji="0" lang="en-US" altLang="zh-CN" sz="1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3939" name="Rectangle 3">
            <a:extLst>
              <a:ext uri="{FF2B5EF4-FFF2-40B4-BE49-F238E27FC236}">
                <a16:creationId xmlns:a16="http://schemas.microsoft.com/office/drawing/2014/main" id="{89CA89C5-0C11-4011-823E-DBF438380B7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22338" y="1412875"/>
            <a:ext cx="7826375" cy="2514600"/>
          </a:xfrm>
        </p:spPr>
        <p:txBody>
          <a:bodyPr/>
          <a:lstStyle/>
          <a:p>
            <a:pPr marL="400050" indent="-400050" algn="ctr" eaLnBrk="1" hangingPunct="1">
              <a:buFontTx/>
              <a:buNone/>
              <a:defRPr/>
            </a:pPr>
            <a:r>
              <a:rPr lang="zh-CN" altLang="en-US" sz="8000" b="1">
                <a:solidFill>
                  <a:schemeClr val="accent2"/>
                </a:solidFill>
                <a:effectLst/>
                <a:ea typeface="隶书" panose="02010509060101010101" pitchFamily="49" charset="-122"/>
              </a:rPr>
              <a:t>离散数学</a:t>
            </a:r>
            <a:endParaRPr lang="zh-CN" altLang="en-US" sz="6600" b="1">
              <a:solidFill>
                <a:schemeClr val="accent2"/>
              </a:solidFill>
              <a:effectLst/>
              <a:ea typeface="隶书" panose="02010509060101010101" pitchFamily="49" charset="-122"/>
            </a:endParaRPr>
          </a:p>
          <a:p>
            <a:pPr marL="400050" indent="-400050" algn="ctr" eaLnBrk="1" hangingPunct="1">
              <a:buFontTx/>
              <a:buNone/>
              <a:defRPr/>
            </a:pPr>
            <a:r>
              <a:rPr lang="en-US" altLang="zh-CN" sz="660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华文行楷" panose="02010800040101010101" pitchFamily="2" charset="-122"/>
              </a:rPr>
              <a:t>Discrete Mathematics</a:t>
            </a:r>
            <a:r>
              <a:rPr lang="en-US" altLang="zh-CN" sz="3600" b="1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079" name="Text Box 4">
            <a:extLst>
              <a:ext uri="{FF2B5EF4-FFF2-40B4-BE49-F238E27FC236}">
                <a16:creationId xmlns:a16="http://schemas.microsoft.com/office/drawing/2014/main" id="{BB1B90FF-BD45-4577-A576-60D2B51B8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888" y="4365625"/>
            <a:ext cx="6858000" cy="13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00050" indent="-40005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20000"/>
              </a:spcAft>
              <a:buClr>
                <a:srgbClr val="228A88"/>
              </a:buClr>
              <a:buFont typeface="Wingdings 2" panose="05020102010507070707" pitchFamily="18" charset="2"/>
              <a:buNone/>
            </a:pPr>
            <a:r>
              <a:rPr kumimoji="0"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杨娟</a:t>
            </a:r>
            <a:r>
              <a:rPr kumimoji="0"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博士</a:t>
            </a:r>
            <a:endParaRPr kumimoji="0" lang="zh-CN" altLang="en-US" sz="3200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 eaLnBrk="1" hangingPunct="1">
              <a:spcBef>
                <a:spcPct val="50000"/>
              </a:spcBef>
              <a:spcAft>
                <a:spcPct val="20000"/>
              </a:spcAft>
              <a:buClr>
                <a:srgbClr val="228A88"/>
              </a:buClr>
              <a:buFont typeface="Wingdings 2" panose="05020102010507070707" pitchFamily="18" charset="2"/>
              <a:buNone/>
            </a:pPr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合肥工业大学计算机与信息学院</a:t>
            </a:r>
          </a:p>
        </p:txBody>
      </p:sp>
      <p:pic>
        <p:nvPicPr>
          <p:cNvPr id="308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AAC4C3E-7A03-4996-916A-E1F5392E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2B74E0-1367-4F21-A807-87F80445F82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F79656-14D6-44B8-9CE3-54845AAF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2292" name="灯片编号占位符 6">
            <a:extLst>
              <a:ext uri="{FF2B5EF4-FFF2-40B4-BE49-F238E27FC236}">
                <a16:creationId xmlns:a16="http://schemas.microsoft.com/office/drawing/2014/main" id="{9CB27B6D-7699-4DB4-AD65-DD9DAEF229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2C5662E-2A1E-44FA-ACC3-06BA38A849DA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93" name="Text Box 2">
            <a:extLst>
              <a:ext uri="{FF2B5EF4-FFF2-40B4-BE49-F238E27FC236}">
                <a16:creationId xmlns:a16="http://schemas.microsoft.com/office/drawing/2014/main" id="{EFEB286C-6D76-44D0-B955-7840960D6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1229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BCCCC8CB-D90D-4BD9-B663-F0D22C7D2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Rectangle 16">
            <a:extLst>
              <a:ext uri="{FF2B5EF4-FFF2-40B4-BE49-F238E27FC236}">
                <a16:creationId xmlns:a16="http://schemas.microsoft.com/office/drawing/2014/main" id="{6C4924FB-A10F-4DAE-9AFE-26BD6DDB3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2278063"/>
            <a:ext cx="7416800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15000"/>
              </a:spcBef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kumimoji="0" lang="en-US" altLang="zh-CN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0" lang="zh-CN" altLang="en-US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kumimoji="0" lang="en-US" altLang="zh-CN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kumimoji="0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个大学生中，有</a:t>
            </a:r>
            <a:r>
              <a:rPr kumimoji="0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人爱好音乐，有</a:t>
            </a:r>
            <a:r>
              <a:rPr kumimoji="0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人爱好美术，有</a:t>
            </a:r>
            <a:r>
              <a:rPr kumimoji="0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人既爱好音乐又爱好美术。问：</a:t>
            </a:r>
          </a:p>
          <a:p>
            <a:pPr eaLnBrk="1" hangingPunct="1">
              <a:lnSpc>
                <a:spcPct val="120000"/>
              </a:lnSpc>
              <a:spcBef>
                <a:spcPct val="15000"/>
              </a:spcBef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（</a:t>
            </a:r>
            <a:r>
              <a:rPr kumimoji="0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）爱好音乐或美术的学生有多少？</a:t>
            </a:r>
          </a:p>
          <a:p>
            <a:pPr eaLnBrk="1" hangingPunct="1">
              <a:lnSpc>
                <a:spcPct val="120000"/>
              </a:lnSpc>
              <a:spcBef>
                <a:spcPct val="15000"/>
              </a:spcBef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（</a:t>
            </a:r>
            <a:r>
              <a:rPr kumimoji="0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）既不爱好音乐又不爱好美术的学生有多少？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4">
            <a:extLst>
              <a:ext uri="{FF2B5EF4-FFF2-40B4-BE49-F238E27FC236}">
                <a16:creationId xmlns:a16="http://schemas.microsoft.com/office/drawing/2014/main" id="{A6F22587-DAE2-4687-8AF0-FE05B32706E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9" name="页脚占位符 5">
            <a:extLst>
              <a:ext uri="{FF2B5EF4-FFF2-40B4-BE49-F238E27FC236}">
                <a16:creationId xmlns:a16="http://schemas.microsoft.com/office/drawing/2014/main" id="{5BF4A42D-C5E8-46DA-96EC-B8534BADC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3316" name="灯片编号占位符 6">
            <a:extLst>
              <a:ext uri="{FF2B5EF4-FFF2-40B4-BE49-F238E27FC236}">
                <a16:creationId xmlns:a16="http://schemas.microsoft.com/office/drawing/2014/main" id="{953D031B-E55D-40B8-8C1F-25DF5605A4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5011DD-573E-4EFC-BAB3-AFCEED1E7947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7" name="Text Box 2">
            <a:extLst>
              <a:ext uri="{FF2B5EF4-FFF2-40B4-BE49-F238E27FC236}">
                <a16:creationId xmlns:a16="http://schemas.microsoft.com/office/drawing/2014/main" id="{8D1D8A6F-2840-4445-A708-6F9B0564F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49275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基本容斥原理</a:t>
            </a:r>
          </a:p>
        </p:txBody>
      </p:sp>
      <p:pic>
        <p:nvPicPr>
          <p:cNvPr id="1331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78E34B1-7988-4593-BDAB-926E9E37B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Rectangle 5">
            <a:extLst>
              <a:ext uri="{FF2B5EF4-FFF2-40B4-BE49-F238E27FC236}">
                <a16:creationId xmlns:a16="http://schemas.microsoft.com/office/drawing/2014/main" id="{80C967DD-EC3D-44AB-B376-03A773E57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1700213"/>
            <a:ext cx="7416800" cy="1385887"/>
          </a:xfrm>
          <a:prstGeom prst="rect">
            <a:avLst/>
          </a:prstGeom>
          <a:solidFill>
            <a:schemeClr val="bg1"/>
          </a:solidFill>
          <a:ln w="28575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kumimoji="0" lang="en-US" altLang="zh-CN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0" lang="zh-CN" altLang="en-US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定理</a:t>
            </a:r>
            <a:r>
              <a:rPr kumimoji="0" lang="en-US" altLang="zh-CN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</a:t>
            </a:r>
            <a:r>
              <a:rPr kumimoji="0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A,B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kumimoji="0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是任意有限集合，有：</a:t>
            </a:r>
          </a:p>
          <a:p>
            <a:pPr eaLnBrk="1" hangingPunct="1">
              <a:lnSpc>
                <a:spcPct val="12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endParaRPr kumimoji="0" lang="en-US" altLang="zh-CN" sz="32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3320" name="Object 6">
            <a:extLst>
              <a:ext uri="{FF2B5EF4-FFF2-40B4-BE49-F238E27FC236}">
                <a16:creationId xmlns:a16="http://schemas.microsoft.com/office/drawing/2014/main" id="{0FA04EE0-28DA-42D1-A853-736F4D53BB1D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042988" y="2565400"/>
          <a:ext cx="69850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" name="Equation" r:id="rId5" imgW="3364431" imgH="144780" progId="Equation.DSMT4">
                  <p:embed/>
                </p:oleObj>
              </mc:Choice>
              <mc:Fallback>
                <p:oleObj name="Equation" r:id="rId5" imgW="3364431" imgH="144780" progId="Equation.DSMT4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565400"/>
                        <a:ext cx="698500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1" name="Rectangle 8">
            <a:extLst>
              <a:ext uri="{FF2B5EF4-FFF2-40B4-BE49-F238E27FC236}">
                <a16:creationId xmlns:a16="http://schemas.microsoft.com/office/drawing/2014/main" id="{92B7663D-C512-4BED-9559-84DE60BF4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3573463"/>
            <a:ext cx="7885112" cy="265112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kumimoji="0" lang="en-US" altLang="zh-CN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0" lang="zh-CN" altLang="en-US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推论</a:t>
            </a:r>
            <a:r>
              <a:rPr kumimoji="0" lang="en-US" altLang="zh-CN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</a:t>
            </a:r>
            <a:r>
              <a:rPr kumimoji="0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为全集，</a:t>
            </a:r>
            <a:r>
              <a:rPr kumimoji="0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kumimoji="0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kumimoji="0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是任意有限集合，有：</a:t>
            </a:r>
          </a:p>
          <a:p>
            <a:pPr eaLnBrk="1" hangingPunct="1">
              <a:lnSpc>
                <a:spcPct val="12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endParaRPr kumimoji="0" lang="zh-CN" altLang="en-US" sz="32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endParaRPr kumimoji="0" lang="en-US" altLang="zh-CN" sz="32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3322" name="Object 9">
            <a:extLst>
              <a:ext uri="{FF2B5EF4-FFF2-40B4-BE49-F238E27FC236}">
                <a16:creationId xmlns:a16="http://schemas.microsoft.com/office/drawing/2014/main" id="{E19BD0CD-A235-492B-90BE-321B1E0E32F4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042988" y="5013325"/>
          <a:ext cx="7416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" name="Equation" r:id="rId7" imgW="2754831" imgH="381000" progId="Equation.DSMT4">
                  <p:embed/>
                </p:oleObj>
              </mc:Choice>
              <mc:Fallback>
                <p:oleObj name="Equation" r:id="rId7" imgW="2754831" imgH="3810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5013325"/>
                        <a:ext cx="7416800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470369-942B-4749-9D1D-6DE3E4B9C00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57034A-B9EF-417E-BBF9-6FA28024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4340" name="灯片编号占位符 6">
            <a:extLst>
              <a:ext uri="{FF2B5EF4-FFF2-40B4-BE49-F238E27FC236}">
                <a16:creationId xmlns:a16="http://schemas.microsoft.com/office/drawing/2014/main" id="{B3BE3FBF-B247-4260-BFEB-10E8BB757C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F4CBC9-CA2D-4995-8943-6F8B2D56D9F4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41" name="Text Box 2">
            <a:extLst>
              <a:ext uri="{FF2B5EF4-FFF2-40B4-BE49-F238E27FC236}">
                <a16:creationId xmlns:a16="http://schemas.microsoft.com/office/drawing/2014/main" id="{F4D6B45D-B55D-4ABF-B14F-46CB6AFBB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1434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951A6FF1-D557-473A-B0D0-65118841C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图片 1">
            <a:extLst>
              <a:ext uri="{FF2B5EF4-FFF2-40B4-BE49-F238E27FC236}">
                <a16:creationId xmlns:a16="http://schemas.microsoft.com/office/drawing/2014/main" id="{ACBC0548-FE86-4B4E-8DB1-E39E2687F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2101850"/>
            <a:ext cx="9034462" cy="422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4">
            <a:extLst>
              <a:ext uri="{FF2B5EF4-FFF2-40B4-BE49-F238E27FC236}">
                <a16:creationId xmlns:a16="http://schemas.microsoft.com/office/drawing/2014/main" id="{90FC254F-DC14-48F6-8182-DE2EC99D258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9" name="页脚占位符 5">
            <a:extLst>
              <a:ext uri="{FF2B5EF4-FFF2-40B4-BE49-F238E27FC236}">
                <a16:creationId xmlns:a16="http://schemas.microsoft.com/office/drawing/2014/main" id="{FB84C83F-068E-4739-B88A-EC239A0F9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5364" name="灯片编号占位符 6">
            <a:extLst>
              <a:ext uri="{FF2B5EF4-FFF2-40B4-BE49-F238E27FC236}">
                <a16:creationId xmlns:a16="http://schemas.microsoft.com/office/drawing/2014/main" id="{4C06BA83-9D36-4FE1-B357-B7B4269606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88125" y="64008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215205D-284A-4242-A315-15E22A4D821F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65" name="Text Box 2">
            <a:extLst>
              <a:ext uri="{FF2B5EF4-FFF2-40B4-BE49-F238E27FC236}">
                <a16:creationId xmlns:a16="http://schemas.microsoft.com/office/drawing/2014/main" id="{8BCC230C-0741-493C-9CF0-3FB170286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49275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广义容斥原理</a:t>
            </a:r>
          </a:p>
        </p:txBody>
      </p:sp>
      <p:pic>
        <p:nvPicPr>
          <p:cNvPr id="1536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5CB5F69-0A30-49B6-AFF0-EDB49C775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Rectangle 5">
            <a:extLst>
              <a:ext uri="{FF2B5EF4-FFF2-40B4-BE49-F238E27FC236}">
                <a16:creationId xmlns:a16="http://schemas.microsoft.com/office/drawing/2014/main" id="{52921648-44C6-422C-B074-A68E68DAE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916113"/>
            <a:ext cx="7488238" cy="1800225"/>
          </a:xfrm>
          <a:prstGeom prst="rect">
            <a:avLst/>
          </a:prstGeom>
          <a:solidFill>
            <a:schemeClr val="bg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0" lang="en-US" altLang="zh-CN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0" lang="zh-CN" altLang="en-US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定理</a:t>
            </a:r>
            <a:r>
              <a:rPr kumimoji="0" lang="en-US" altLang="zh-CN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</a:t>
            </a:r>
            <a:r>
              <a:rPr kumimoji="0" lang="en-US" altLang="zh-CN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en-US" altLang="zh-CN" b="1" baseline="-25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0" lang="en-US" altLang="zh-CN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A</a:t>
            </a:r>
            <a:r>
              <a:rPr kumimoji="0" lang="en-US" altLang="zh-CN" b="1" baseline="-25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0" lang="en-US" altLang="zh-CN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…, A</a:t>
            </a:r>
            <a:r>
              <a:rPr kumimoji="0" lang="en-US" altLang="zh-CN" b="1" baseline="-25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kumimoji="0"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是任意</a:t>
            </a:r>
            <a:r>
              <a:rPr kumimoji="0" lang="en-US" altLang="zh-CN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kumimoji="0"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个有限集合，则：</a:t>
            </a:r>
          </a:p>
          <a:p>
            <a:pPr eaLnBrk="1" hangingPunct="1">
              <a:buFontTx/>
              <a:buNone/>
            </a:pPr>
            <a:endParaRPr kumimoji="0" lang="zh-CN" altLang="en-US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Tx/>
              <a:buNone/>
            </a:pPr>
            <a:endParaRPr kumimoji="0" lang="zh-CN" altLang="en-US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Tx/>
              <a:buNone/>
            </a:pPr>
            <a:endParaRPr kumimoji="0" lang="en-US" altLang="zh-CN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368" name="Rectangle 8">
            <a:extLst>
              <a:ext uri="{FF2B5EF4-FFF2-40B4-BE49-F238E27FC236}">
                <a16:creationId xmlns:a16="http://schemas.microsoft.com/office/drawing/2014/main" id="{92D32F90-A365-4716-925D-E5C98BE29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4005263"/>
            <a:ext cx="7561263" cy="2095500"/>
          </a:xfrm>
          <a:prstGeom prst="rect">
            <a:avLst/>
          </a:prstGeom>
          <a:solidFill>
            <a:schemeClr val="bg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80000"/>
              </a:spcBef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kumimoji="0" lang="en-US" altLang="zh-CN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0" lang="zh-CN" altLang="en-US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推论</a:t>
            </a:r>
            <a:r>
              <a:rPr kumimoji="0" lang="en-US" altLang="zh-CN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</a:t>
            </a:r>
            <a:r>
              <a:rPr kumimoji="0" lang="en-US" altLang="zh-CN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</a:t>
            </a:r>
            <a:r>
              <a:rPr kumimoji="0"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为全集，</a:t>
            </a:r>
            <a:r>
              <a:rPr kumimoji="0" lang="en-US" altLang="zh-CN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en-US" altLang="zh-CN" b="1" baseline="-25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0" lang="en-US" altLang="zh-CN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A</a:t>
            </a:r>
            <a:r>
              <a:rPr kumimoji="0" lang="en-US" altLang="zh-CN" b="1" baseline="-25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0" lang="en-US" altLang="zh-CN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…, A</a:t>
            </a:r>
            <a:r>
              <a:rPr kumimoji="0" lang="en-US" altLang="zh-CN" b="1" baseline="-250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kumimoji="0"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是任意</a:t>
            </a:r>
            <a:r>
              <a:rPr kumimoji="0" lang="en-US" altLang="zh-CN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kumimoji="0"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个有限集合，则</a:t>
            </a:r>
          </a:p>
          <a:p>
            <a:pPr eaLnBrk="1" hangingPunct="1">
              <a:lnSpc>
                <a:spcPct val="120000"/>
              </a:lnSpc>
              <a:spcBef>
                <a:spcPct val="80000"/>
              </a:spcBef>
              <a:buClr>
                <a:srgbClr val="FF3300"/>
              </a:buClr>
              <a:buFont typeface="Wingdings" panose="05000000000000000000" pitchFamily="2" charset="2"/>
              <a:buNone/>
            </a:pPr>
            <a:endParaRPr kumimoji="0" lang="zh-CN" altLang="en-US" sz="18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80000"/>
              </a:spcBef>
              <a:buClr>
                <a:srgbClr val="FF3300"/>
              </a:buClr>
              <a:buFont typeface="Wingdings" panose="05000000000000000000" pitchFamily="2" charset="2"/>
              <a:buNone/>
            </a:pPr>
            <a:endParaRPr kumimoji="0" lang="en-US" altLang="zh-CN" sz="18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369" name="Picture 19" descr="QQ截图20140117124450">
            <a:extLst>
              <a:ext uri="{FF2B5EF4-FFF2-40B4-BE49-F238E27FC236}">
                <a16:creationId xmlns:a16="http://schemas.microsoft.com/office/drawing/2014/main" id="{935ECE9A-D72A-4303-A243-378F4DCE1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5073650"/>
            <a:ext cx="612457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20" descr="QQ截图20140117124430">
            <a:extLst>
              <a:ext uri="{FF2B5EF4-FFF2-40B4-BE49-F238E27FC236}">
                <a16:creationId xmlns:a16="http://schemas.microsoft.com/office/drawing/2014/main" id="{3EFC52EB-EDA5-4A31-963D-E85182D2B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3" y="2492375"/>
            <a:ext cx="49244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F96936-903B-4B1E-82F5-FABDCA07036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964C8D-2756-4D1D-9C1D-21BF7BBA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计算机应用技术研究所</a:t>
            </a:r>
          </a:p>
        </p:txBody>
      </p:sp>
      <p:sp>
        <p:nvSpPr>
          <p:cNvPr id="16388" name="灯片编号占位符 6">
            <a:extLst>
              <a:ext uri="{FF2B5EF4-FFF2-40B4-BE49-F238E27FC236}">
                <a16:creationId xmlns:a16="http://schemas.microsoft.com/office/drawing/2014/main" id="{EE3CA83D-48BA-4C55-93CE-5D36BD2B3B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7463ECB-99EF-4298-9C27-0A4F13B5BBBA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89" name="Text Box 2">
            <a:extLst>
              <a:ext uri="{FF2B5EF4-FFF2-40B4-BE49-F238E27FC236}">
                <a16:creationId xmlns:a16="http://schemas.microsoft.com/office/drawing/2014/main" id="{CDE765FA-286B-4172-AB80-638E3F98D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1639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7DDC341-83C0-4088-8B71-40584F485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Rectangle 5">
            <a:extLst>
              <a:ext uri="{FF2B5EF4-FFF2-40B4-BE49-F238E27FC236}">
                <a16:creationId xmlns:a16="http://schemas.microsoft.com/office/drawing/2014/main" id="{BA7E2863-0533-4F5F-B40A-8F77C2DDC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197100"/>
            <a:ext cx="8280400" cy="385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kumimoji="0" lang="en-US" altLang="zh-CN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0" lang="zh-CN" altLang="en-US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kumimoji="0" lang="en-US" altLang="zh-CN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24</a:t>
            </a:r>
            <a:r>
              <a:rPr kumimoji="0"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名科技人员中，会英、日、德、法语的分别为</a:t>
            </a:r>
            <a:r>
              <a:rPr kumimoji="0"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</a:t>
            </a:r>
            <a:r>
              <a:rPr kumimoji="0"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0"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0"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0"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kumimoji="0"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kumimoji="0"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kumimoji="0"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人，同时会英语、日语的有</a:t>
            </a:r>
            <a:r>
              <a:rPr kumimoji="0"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0"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人，同时会英语和德语、同时会英语和法语、同时会德语和法语两种语言的均为</a:t>
            </a:r>
            <a:r>
              <a:rPr kumimoji="0"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0"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人，会日语的人既不会法语也不会德语。试求：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kumimoji="0" lang="zh-CN" altLang="en-US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kumimoji="0"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en-US" altLang="zh-CN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kumimoji="0" lang="zh-CN" altLang="en-US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同时会英、德、法语的人数为多少？</a:t>
            </a:r>
            <a:endParaRPr kumimoji="0" lang="en-US" altLang="zh-CN" sz="2800" b="1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kumimoji="0" lang="en-US" altLang="zh-CN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(2)</a:t>
            </a:r>
            <a:r>
              <a:rPr kumimoji="0" lang="zh-CN" altLang="en-US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只会一种语言的人数各为多少？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0EC815-DD32-4172-8C53-3DC2CBCB358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71BA14-AC20-4703-9888-038BB80E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计算机应用技术研究所</a:t>
            </a:r>
          </a:p>
        </p:txBody>
      </p:sp>
      <p:sp>
        <p:nvSpPr>
          <p:cNvPr id="17412" name="灯片编号占位符 6">
            <a:extLst>
              <a:ext uri="{FF2B5EF4-FFF2-40B4-BE49-F238E27FC236}">
                <a16:creationId xmlns:a16="http://schemas.microsoft.com/office/drawing/2014/main" id="{E3727BD0-4B5D-496E-8D08-957A95FF1D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56D375F-188D-45CD-94E9-F04600B48107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3" name="Text Box 2">
            <a:extLst>
              <a:ext uri="{FF2B5EF4-FFF2-40B4-BE49-F238E27FC236}">
                <a16:creationId xmlns:a16="http://schemas.microsoft.com/office/drawing/2014/main" id="{A590411C-9F4C-472F-9542-D97A2ACA5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69913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1741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A9C2BB6-DEB7-463E-9B01-6BCC15DBD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图片 2">
            <a:extLst>
              <a:ext uri="{FF2B5EF4-FFF2-40B4-BE49-F238E27FC236}">
                <a16:creationId xmlns:a16="http://schemas.microsoft.com/office/drawing/2014/main" id="{9E49B4C5-27B0-4349-98C5-12AE11B25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566863"/>
            <a:ext cx="82804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日期占位符 4">
            <a:extLst>
              <a:ext uri="{FF2B5EF4-FFF2-40B4-BE49-F238E27FC236}">
                <a16:creationId xmlns:a16="http://schemas.microsoft.com/office/drawing/2014/main" id="{BBE44B69-3A06-4ECB-9D58-176A565A693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22" name="页脚占位符 5">
            <a:extLst>
              <a:ext uri="{FF2B5EF4-FFF2-40B4-BE49-F238E27FC236}">
                <a16:creationId xmlns:a16="http://schemas.microsoft.com/office/drawing/2014/main" id="{B8439041-E9ED-4534-808C-178B7CB83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8436" name="灯片编号占位符 6">
            <a:extLst>
              <a:ext uri="{FF2B5EF4-FFF2-40B4-BE49-F238E27FC236}">
                <a16:creationId xmlns:a16="http://schemas.microsoft.com/office/drawing/2014/main" id="{DA5EC7E8-F5A0-4F52-9A41-DC031236BA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271D60-EC21-4E43-B222-85530F797EF9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7" name="Text Box 2">
            <a:extLst>
              <a:ext uri="{FF2B5EF4-FFF2-40B4-BE49-F238E27FC236}">
                <a16:creationId xmlns:a16="http://schemas.microsoft.com/office/drawing/2014/main" id="{87A480F0-973C-4837-8794-F86EA9630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鸽笼原理</a:t>
            </a:r>
          </a:p>
        </p:txBody>
      </p:sp>
      <p:pic>
        <p:nvPicPr>
          <p:cNvPr id="1843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E47845B6-BD1A-4163-B8E1-671FBE320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476250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39" name="Group 39">
            <a:extLst>
              <a:ext uri="{FF2B5EF4-FFF2-40B4-BE49-F238E27FC236}">
                <a16:creationId xmlns:a16="http://schemas.microsoft.com/office/drawing/2014/main" id="{59EF1DF2-3148-47A8-8711-86B6AAA34A5E}"/>
              </a:ext>
            </a:extLst>
          </p:cNvPr>
          <p:cNvGrpSpPr>
            <a:grpSpLocks/>
          </p:cNvGrpSpPr>
          <p:nvPr/>
        </p:nvGrpSpPr>
        <p:grpSpPr bwMode="auto">
          <a:xfrm>
            <a:off x="595313" y="2066925"/>
            <a:ext cx="8369300" cy="1362075"/>
            <a:chOff x="42" y="1110"/>
            <a:chExt cx="5272" cy="858"/>
          </a:xfrm>
        </p:grpSpPr>
        <p:pic>
          <p:nvPicPr>
            <p:cNvPr id="18446" name="Picture 40" descr="和平鸽">
              <a:extLst>
                <a:ext uri="{FF2B5EF4-FFF2-40B4-BE49-F238E27FC236}">
                  <a16:creationId xmlns:a16="http://schemas.microsoft.com/office/drawing/2014/main" id="{5E46C98E-55CE-4684-90E6-445A8ACED32E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200"/>
              <a:ext cx="65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47" name="Picture 41" descr="和平鸽">
              <a:extLst>
                <a:ext uri="{FF2B5EF4-FFF2-40B4-BE49-F238E27FC236}">
                  <a16:creationId xmlns:a16="http://schemas.microsoft.com/office/drawing/2014/main" id="{F40A7905-3D18-46ED-81A8-4802EB28BA2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1176"/>
              <a:ext cx="65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48" name="Picture 42" descr="和平鸽">
              <a:extLst>
                <a:ext uri="{FF2B5EF4-FFF2-40B4-BE49-F238E27FC236}">
                  <a16:creationId xmlns:a16="http://schemas.microsoft.com/office/drawing/2014/main" id="{22BBC212-7711-4E76-9BDB-047D6E53BD8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" y="1200"/>
              <a:ext cx="65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49" name="Picture 43" descr="和平鸽">
              <a:extLst>
                <a:ext uri="{FF2B5EF4-FFF2-40B4-BE49-F238E27FC236}">
                  <a16:creationId xmlns:a16="http://schemas.microsoft.com/office/drawing/2014/main" id="{837BBAD9-FD14-4B6B-AB8F-4AA19FD531C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" y="1176"/>
              <a:ext cx="65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0" name="Picture 44" descr="和平鸽">
              <a:extLst>
                <a:ext uri="{FF2B5EF4-FFF2-40B4-BE49-F238E27FC236}">
                  <a16:creationId xmlns:a16="http://schemas.microsoft.com/office/drawing/2014/main" id="{1F1880AB-8B2B-4C67-BE5B-2432B78E0AE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1176"/>
              <a:ext cx="65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1" name="Picture 45" descr="和平鸽">
              <a:extLst>
                <a:ext uri="{FF2B5EF4-FFF2-40B4-BE49-F238E27FC236}">
                  <a16:creationId xmlns:a16="http://schemas.microsoft.com/office/drawing/2014/main" id="{6B1DDBA4-B029-4824-9FC5-8A24EF5B3F77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1152"/>
              <a:ext cx="65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2" name="Picture 46" descr="和平鸽">
              <a:extLst>
                <a:ext uri="{FF2B5EF4-FFF2-40B4-BE49-F238E27FC236}">
                  <a16:creationId xmlns:a16="http://schemas.microsoft.com/office/drawing/2014/main" id="{C66F2215-F813-4368-B903-CCFDCC37933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" y="1176"/>
              <a:ext cx="65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3" name="Picture 47" descr="和平鸽">
              <a:extLst>
                <a:ext uri="{FF2B5EF4-FFF2-40B4-BE49-F238E27FC236}">
                  <a16:creationId xmlns:a16="http://schemas.microsoft.com/office/drawing/2014/main" id="{5EE25F54-7DC4-4F57-A85E-D9C773D3C961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2" y="1152"/>
              <a:ext cx="65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4" name="Picture 48" descr="和平鸽">
              <a:extLst>
                <a:ext uri="{FF2B5EF4-FFF2-40B4-BE49-F238E27FC236}">
                  <a16:creationId xmlns:a16="http://schemas.microsoft.com/office/drawing/2014/main" id="{CD7E17B7-CF0F-4031-9DB9-8F83FA33DC6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" y="1188"/>
              <a:ext cx="65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5" name="Picture 49" descr="和平鸽">
              <a:extLst>
                <a:ext uri="{FF2B5EF4-FFF2-40B4-BE49-F238E27FC236}">
                  <a16:creationId xmlns:a16="http://schemas.microsoft.com/office/drawing/2014/main" id="{2BD61BF2-1E4D-4A13-B76E-A63E1106872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" y="1110"/>
              <a:ext cx="65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40" name="Group 50">
            <a:extLst>
              <a:ext uri="{FF2B5EF4-FFF2-40B4-BE49-F238E27FC236}">
                <a16:creationId xmlns:a16="http://schemas.microsoft.com/office/drawing/2014/main" id="{086B5BD4-43E5-408D-A536-C62D3C31F32D}"/>
              </a:ext>
            </a:extLst>
          </p:cNvPr>
          <p:cNvGrpSpPr>
            <a:grpSpLocks/>
          </p:cNvGrpSpPr>
          <p:nvPr/>
        </p:nvGrpSpPr>
        <p:grpSpPr bwMode="auto">
          <a:xfrm>
            <a:off x="2781300" y="3403600"/>
            <a:ext cx="3230563" cy="2762250"/>
            <a:chOff x="624" y="2112"/>
            <a:chExt cx="2208" cy="1776"/>
          </a:xfrm>
        </p:grpSpPr>
        <p:sp>
          <p:nvSpPr>
            <p:cNvPr id="18441" name="Rectangle 51">
              <a:extLst>
                <a:ext uri="{FF2B5EF4-FFF2-40B4-BE49-F238E27FC236}">
                  <a16:creationId xmlns:a16="http://schemas.microsoft.com/office/drawing/2014/main" id="{35F4D07D-7FCE-4EFD-9A17-CFD22236A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112"/>
              <a:ext cx="2208" cy="177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442" name="Line 52">
              <a:extLst>
                <a:ext uri="{FF2B5EF4-FFF2-40B4-BE49-F238E27FC236}">
                  <a16:creationId xmlns:a16="http://schemas.microsoft.com/office/drawing/2014/main" id="{EA891EA0-F758-4CCD-847F-8A6C55ACFC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688"/>
              <a:ext cx="22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3" name="Line 53">
              <a:extLst>
                <a:ext uri="{FF2B5EF4-FFF2-40B4-BE49-F238E27FC236}">
                  <a16:creationId xmlns:a16="http://schemas.microsoft.com/office/drawing/2014/main" id="{C22CD609-C6D2-4BA6-B50F-A2D2817761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3294"/>
              <a:ext cx="22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4" name="Line 54">
              <a:extLst>
                <a:ext uri="{FF2B5EF4-FFF2-40B4-BE49-F238E27FC236}">
                  <a16:creationId xmlns:a16="http://schemas.microsoft.com/office/drawing/2014/main" id="{5A594339-AFCC-41D6-883D-B13245F109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8" y="2112"/>
              <a:ext cx="0" cy="17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5" name="Line 55">
              <a:extLst>
                <a:ext uri="{FF2B5EF4-FFF2-40B4-BE49-F238E27FC236}">
                  <a16:creationId xmlns:a16="http://schemas.microsoft.com/office/drawing/2014/main" id="{DF40B505-C03E-4AF8-99A5-192B10C868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4" y="2112"/>
              <a:ext cx="0" cy="17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日期占位符 4">
            <a:extLst>
              <a:ext uri="{FF2B5EF4-FFF2-40B4-BE49-F238E27FC236}">
                <a16:creationId xmlns:a16="http://schemas.microsoft.com/office/drawing/2014/main" id="{B335986A-EB24-4C30-BE9F-24CB631BE7B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40" name="页脚占位符 5">
            <a:extLst>
              <a:ext uri="{FF2B5EF4-FFF2-40B4-BE49-F238E27FC236}">
                <a16:creationId xmlns:a16="http://schemas.microsoft.com/office/drawing/2014/main" id="{D48ADBDA-0B66-4499-A0D4-C82B518ED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9460" name="灯片编号占位符 6">
            <a:extLst>
              <a:ext uri="{FF2B5EF4-FFF2-40B4-BE49-F238E27FC236}">
                <a16:creationId xmlns:a16="http://schemas.microsoft.com/office/drawing/2014/main" id="{2656A624-86F4-4271-81B2-C48CD98C61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75EA087-DF14-461E-9B88-C6C5A5FEFAC7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61" name="Text Box 2">
            <a:extLst>
              <a:ext uri="{FF2B5EF4-FFF2-40B4-BE49-F238E27FC236}">
                <a16:creationId xmlns:a16="http://schemas.microsoft.com/office/drawing/2014/main" id="{DC682316-C16F-4EDA-99D4-CBC6E64E0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鸽笼原理</a:t>
            </a:r>
          </a:p>
        </p:txBody>
      </p:sp>
      <p:pic>
        <p:nvPicPr>
          <p:cNvPr id="1946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40A13E8-CA55-4A7B-A3FC-414216E23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63" name="Group 12">
            <a:extLst>
              <a:ext uri="{FF2B5EF4-FFF2-40B4-BE49-F238E27FC236}">
                <a16:creationId xmlns:a16="http://schemas.microsoft.com/office/drawing/2014/main" id="{7AEB8204-EA71-4FB9-AC11-7CF7E0DBE8A0}"/>
              </a:ext>
            </a:extLst>
          </p:cNvPr>
          <p:cNvGrpSpPr>
            <a:grpSpLocks/>
          </p:cNvGrpSpPr>
          <p:nvPr/>
        </p:nvGrpSpPr>
        <p:grpSpPr bwMode="auto">
          <a:xfrm>
            <a:off x="4930775" y="2286000"/>
            <a:ext cx="3962400" cy="3581400"/>
            <a:chOff x="1344" y="1440"/>
            <a:chExt cx="2496" cy="2256"/>
          </a:xfrm>
        </p:grpSpPr>
        <p:pic>
          <p:nvPicPr>
            <p:cNvPr id="19482" name="Picture 13" descr="和平鸽">
              <a:extLst>
                <a:ext uri="{FF2B5EF4-FFF2-40B4-BE49-F238E27FC236}">
                  <a16:creationId xmlns:a16="http://schemas.microsoft.com/office/drawing/2014/main" id="{15DF04FE-4E1E-4A9D-A8B8-439631A8B59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2928"/>
              <a:ext cx="65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3" name="Picture 14" descr="和平鸽">
              <a:extLst>
                <a:ext uri="{FF2B5EF4-FFF2-40B4-BE49-F238E27FC236}">
                  <a16:creationId xmlns:a16="http://schemas.microsoft.com/office/drawing/2014/main" id="{24CA1E76-E749-4328-AEFA-42CA1CF911F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928"/>
              <a:ext cx="65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4" name="Picture 15" descr="和平鸽">
              <a:extLst>
                <a:ext uri="{FF2B5EF4-FFF2-40B4-BE49-F238E27FC236}">
                  <a16:creationId xmlns:a16="http://schemas.microsoft.com/office/drawing/2014/main" id="{6C254D32-2ECA-4114-ACE1-9A7FC500A9B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1440"/>
              <a:ext cx="65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5" name="Picture 16" descr="和平鸽">
              <a:extLst>
                <a:ext uri="{FF2B5EF4-FFF2-40B4-BE49-F238E27FC236}">
                  <a16:creationId xmlns:a16="http://schemas.microsoft.com/office/drawing/2014/main" id="{92A87DB5-1E3A-4A1C-A56A-C8A61148B14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1440"/>
              <a:ext cx="65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6" name="Picture 17" descr="和平鸽">
              <a:extLst>
                <a:ext uri="{FF2B5EF4-FFF2-40B4-BE49-F238E27FC236}">
                  <a16:creationId xmlns:a16="http://schemas.microsoft.com/office/drawing/2014/main" id="{96CE0449-0224-400D-ACF6-74DD03863011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2208"/>
              <a:ext cx="65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7" name="Picture 18" descr="和平鸽">
              <a:extLst>
                <a:ext uri="{FF2B5EF4-FFF2-40B4-BE49-F238E27FC236}">
                  <a16:creationId xmlns:a16="http://schemas.microsoft.com/office/drawing/2014/main" id="{BC212029-29A8-48E3-88B1-EFCAA943F81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2112"/>
              <a:ext cx="65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8" name="Picture 19" descr="和平鸽">
              <a:extLst>
                <a:ext uri="{FF2B5EF4-FFF2-40B4-BE49-F238E27FC236}">
                  <a16:creationId xmlns:a16="http://schemas.microsoft.com/office/drawing/2014/main" id="{81BB73B1-D79A-4855-968A-3F47E42C5D1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2208"/>
              <a:ext cx="65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9" name="Picture 20" descr="和平鸽">
              <a:extLst>
                <a:ext uri="{FF2B5EF4-FFF2-40B4-BE49-F238E27FC236}">
                  <a16:creationId xmlns:a16="http://schemas.microsoft.com/office/drawing/2014/main" id="{D505E06F-DFC9-4F56-B329-BA820BBFAA30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" y="2208"/>
              <a:ext cx="65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90" name="Picture 21" descr="和平鸽">
              <a:extLst>
                <a:ext uri="{FF2B5EF4-FFF2-40B4-BE49-F238E27FC236}">
                  <a16:creationId xmlns:a16="http://schemas.microsoft.com/office/drawing/2014/main" id="{DA100D7D-F954-4786-8061-8BC92B76CF0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2928"/>
              <a:ext cx="65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91" name="Picture 22" descr="和平鸽">
              <a:extLst>
                <a:ext uri="{FF2B5EF4-FFF2-40B4-BE49-F238E27FC236}">
                  <a16:creationId xmlns:a16="http://schemas.microsoft.com/office/drawing/2014/main" id="{82C78528-0A7A-4826-B642-A818E7D6468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1488"/>
              <a:ext cx="65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492" name="Group 23">
              <a:extLst>
                <a:ext uri="{FF2B5EF4-FFF2-40B4-BE49-F238E27FC236}">
                  <a16:creationId xmlns:a16="http://schemas.microsoft.com/office/drawing/2014/main" id="{F46BCA4B-3A9A-4B15-B3F8-AE3A3E758D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488"/>
              <a:ext cx="2496" cy="2112"/>
              <a:chOff x="624" y="2112"/>
              <a:chExt cx="2208" cy="1776"/>
            </a:xfrm>
          </p:grpSpPr>
          <p:sp>
            <p:nvSpPr>
              <p:cNvPr id="606232" name="Rectangle 24">
                <a:extLst>
                  <a:ext uri="{FF2B5EF4-FFF2-40B4-BE49-F238E27FC236}">
                    <a16:creationId xmlns:a16="http://schemas.microsoft.com/office/drawing/2014/main" id="{AA6CFF9F-9A97-4303-BD1E-BE7BA0816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112"/>
                <a:ext cx="2208" cy="17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 algn="ctr" eaLnBrk="1" hangingPunct="1">
                  <a:spcBef>
                    <a:spcPct val="20000"/>
                  </a:spcBef>
                  <a:defRPr/>
                </a:pPr>
                <a:endParaRPr lang="zh-CN" altLang="en-US"/>
              </a:p>
            </p:txBody>
          </p:sp>
          <p:sp>
            <p:nvSpPr>
              <p:cNvPr id="606233" name="Line 25">
                <a:extLst>
                  <a:ext uri="{FF2B5EF4-FFF2-40B4-BE49-F238E27FC236}">
                    <a16:creationId xmlns:a16="http://schemas.microsoft.com/office/drawing/2014/main" id="{74CDD359-1539-4DAB-B208-6947096BC0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2688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  <a:defRPr/>
                </a:pPr>
                <a:endParaRPr lang="zh-CN" altLang="en-US"/>
              </a:p>
            </p:txBody>
          </p:sp>
          <p:sp>
            <p:nvSpPr>
              <p:cNvPr id="606234" name="Line 26">
                <a:extLst>
                  <a:ext uri="{FF2B5EF4-FFF2-40B4-BE49-F238E27FC236}">
                    <a16:creationId xmlns:a16="http://schemas.microsoft.com/office/drawing/2014/main" id="{5010ED73-4E8D-4454-8A20-F1ACEE8B72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3294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  <a:defRPr/>
                </a:pPr>
                <a:endParaRPr lang="zh-CN" altLang="en-US"/>
              </a:p>
            </p:txBody>
          </p:sp>
          <p:sp>
            <p:nvSpPr>
              <p:cNvPr id="606235" name="Line 27">
                <a:extLst>
                  <a:ext uri="{FF2B5EF4-FFF2-40B4-BE49-F238E27FC236}">
                    <a16:creationId xmlns:a16="http://schemas.microsoft.com/office/drawing/2014/main" id="{F8BFABF4-9230-49B5-847B-98272B815B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8" y="211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  <a:defRPr/>
                </a:pPr>
                <a:endParaRPr lang="zh-CN" altLang="en-US"/>
              </a:p>
            </p:txBody>
          </p:sp>
          <p:sp>
            <p:nvSpPr>
              <p:cNvPr id="606236" name="Line 28">
                <a:extLst>
                  <a:ext uri="{FF2B5EF4-FFF2-40B4-BE49-F238E27FC236}">
                    <a16:creationId xmlns:a16="http://schemas.microsoft.com/office/drawing/2014/main" id="{ACE75BE1-C60C-43CA-8D3A-14744B71EB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34" y="211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  <a:defRPr/>
                </a:pPr>
                <a:endParaRPr lang="zh-CN" altLang="en-US"/>
              </a:p>
            </p:txBody>
          </p:sp>
        </p:grpSp>
      </p:grpSp>
      <p:grpSp>
        <p:nvGrpSpPr>
          <p:cNvPr id="19464" name="Group 29">
            <a:extLst>
              <a:ext uri="{FF2B5EF4-FFF2-40B4-BE49-F238E27FC236}">
                <a16:creationId xmlns:a16="http://schemas.microsoft.com/office/drawing/2014/main" id="{54D82380-9486-454A-89C5-A2483A948A7D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2286000"/>
            <a:ext cx="4016375" cy="3752850"/>
            <a:chOff x="1344" y="1440"/>
            <a:chExt cx="2530" cy="2364"/>
          </a:xfrm>
        </p:grpSpPr>
        <p:pic>
          <p:nvPicPr>
            <p:cNvPr id="19465" name="Picture 30" descr="和平鸽">
              <a:extLst>
                <a:ext uri="{FF2B5EF4-FFF2-40B4-BE49-F238E27FC236}">
                  <a16:creationId xmlns:a16="http://schemas.microsoft.com/office/drawing/2014/main" id="{EA85F9E5-FA4B-4D2B-B39C-D62C16BCDC67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3036"/>
              <a:ext cx="65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6" name="Picture 31" descr="和平鸽">
              <a:extLst>
                <a:ext uri="{FF2B5EF4-FFF2-40B4-BE49-F238E27FC236}">
                  <a16:creationId xmlns:a16="http://schemas.microsoft.com/office/drawing/2014/main" id="{164462F0-D2A2-4ACB-A2BF-AE8A8A20AC01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036"/>
              <a:ext cx="65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467" name="Group 32">
              <a:extLst>
                <a:ext uri="{FF2B5EF4-FFF2-40B4-BE49-F238E27FC236}">
                  <a16:creationId xmlns:a16="http://schemas.microsoft.com/office/drawing/2014/main" id="{76BEB397-E892-4ECD-AEA4-E093C3C217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440"/>
              <a:ext cx="2496" cy="2256"/>
              <a:chOff x="1344" y="1440"/>
              <a:chExt cx="2496" cy="2256"/>
            </a:xfrm>
          </p:grpSpPr>
          <p:pic>
            <p:nvPicPr>
              <p:cNvPr id="19468" name="Picture 33" descr="和平鸽">
                <a:extLst>
                  <a:ext uri="{FF2B5EF4-FFF2-40B4-BE49-F238E27FC236}">
                    <a16:creationId xmlns:a16="http://schemas.microsoft.com/office/drawing/2014/main" id="{B2692262-A416-40CB-97CE-C3CF9A84B41D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2" y="2928"/>
                <a:ext cx="658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69" name="Picture 34" descr="和平鸽">
                <a:extLst>
                  <a:ext uri="{FF2B5EF4-FFF2-40B4-BE49-F238E27FC236}">
                    <a16:creationId xmlns:a16="http://schemas.microsoft.com/office/drawing/2014/main" id="{206EEA0C-489F-4A7D-80C4-1A0D6DA54902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2" y="1440"/>
                <a:ext cx="658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0" name="Picture 35" descr="和平鸽">
                <a:extLst>
                  <a:ext uri="{FF2B5EF4-FFF2-40B4-BE49-F238E27FC236}">
                    <a16:creationId xmlns:a16="http://schemas.microsoft.com/office/drawing/2014/main" id="{8072E377-F815-4500-92F2-80E2AE06323F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2" y="1440"/>
                <a:ext cx="658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1" name="Picture 36" descr="和平鸽">
                <a:extLst>
                  <a:ext uri="{FF2B5EF4-FFF2-40B4-BE49-F238E27FC236}">
                    <a16:creationId xmlns:a16="http://schemas.microsoft.com/office/drawing/2014/main" id="{19B42A7A-5FCC-4A0E-8510-49ABE4373F61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2" y="1536"/>
                <a:ext cx="658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2" name="Picture 37" descr="和平鸽">
                <a:extLst>
                  <a:ext uri="{FF2B5EF4-FFF2-40B4-BE49-F238E27FC236}">
                    <a16:creationId xmlns:a16="http://schemas.microsoft.com/office/drawing/2014/main" id="{EFE2BD17-3BB7-4E9D-8757-FFA23B88914D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4" y="2112"/>
                <a:ext cx="658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3" name="Picture 38" descr="和平鸽">
                <a:extLst>
                  <a:ext uri="{FF2B5EF4-FFF2-40B4-BE49-F238E27FC236}">
                    <a16:creationId xmlns:a16="http://schemas.microsoft.com/office/drawing/2014/main" id="{A305B5A2-2080-43DD-B85D-A9E24B80CC51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" y="2208"/>
                <a:ext cx="658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4" name="Picture 39" descr="和平鸽">
                <a:extLst>
                  <a:ext uri="{FF2B5EF4-FFF2-40B4-BE49-F238E27FC236}">
                    <a16:creationId xmlns:a16="http://schemas.microsoft.com/office/drawing/2014/main" id="{1E6BDC36-2C79-48D9-BEEB-F0399183ED17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2796"/>
                <a:ext cx="658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5" name="Picture 40" descr="和平鸽">
                <a:extLst>
                  <a:ext uri="{FF2B5EF4-FFF2-40B4-BE49-F238E27FC236}">
                    <a16:creationId xmlns:a16="http://schemas.microsoft.com/office/drawing/2014/main" id="{8250C680-AA4E-479C-8316-CD40C2FECBA9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8" y="2928"/>
                <a:ext cx="658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9476" name="Group 41">
                <a:extLst>
                  <a:ext uri="{FF2B5EF4-FFF2-40B4-BE49-F238E27FC236}">
                    <a16:creationId xmlns:a16="http://schemas.microsoft.com/office/drawing/2014/main" id="{08DFC5DF-066D-4710-B932-EE35B39C9F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488"/>
                <a:ext cx="2496" cy="2112"/>
                <a:chOff x="624" y="2112"/>
                <a:chExt cx="2208" cy="1776"/>
              </a:xfrm>
            </p:grpSpPr>
            <p:sp>
              <p:nvSpPr>
                <p:cNvPr id="606250" name="Rectangle 42">
                  <a:extLst>
                    <a:ext uri="{FF2B5EF4-FFF2-40B4-BE49-F238E27FC236}">
                      <a16:creationId xmlns:a16="http://schemas.microsoft.com/office/drawing/2014/main" id="{BF821039-0B1F-4DE2-BE11-BDA6B16BBB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112"/>
                  <a:ext cx="2208" cy="177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prstShdw prst="shdw17" dist="17961" dir="2700000">
                    <a:schemeClr val="tx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 wrap="none" anchor="ctr"/>
                <a:lstStyle/>
                <a:p>
                  <a:pPr algn="ctr" eaLnBrk="1" hangingPunct="1">
                    <a:spcBef>
                      <a:spcPct val="20000"/>
                    </a:spcBef>
                    <a:defRPr/>
                  </a:pPr>
                  <a:endParaRPr lang="zh-CN" altLang="en-US"/>
                </a:p>
              </p:txBody>
            </p:sp>
            <p:sp>
              <p:nvSpPr>
                <p:cNvPr id="606251" name="Line 43">
                  <a:extLst>
                    <a:ext uri="{FF2B5EF4-FFF2-40B4-BE49-F238E27FC236}">
                      <a16:creationId xmlns:a16="http://schemas.microsoft.com/office/drawing/2014/main" id="{5B4718F8-033A-4E45-85CA-E2EED8CC05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" y="2688"/>
                  <a:ext cx="220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prstShdw prst="shdw17" dist="17961" dir="2700000">
                    <a:schemeClr val="tx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/>
                <a:lstStyle/>
                <a:p>
                  <a:pPr algn="ctr" eaLnBrk="1" hangingPunct="1">
                    <a:spcBef>
                      <a:spcPct val="20000"/>
                    </a:spcBef>
                    <a:defRPr/>
                  </a:pPr>
                  <a:endParaRPr lang="zh-CN" altLang="en-US"/>
                </a:p>
              </p:txBody>
            </p:sp>
            <p:sp>
              <p:nvSpPr>
                <p:cNvPr id="606252" name="Line 44">
                  <a:extLst>
                    <a:ext uri="{FF2B5EF4-FFF2-40B4-BE49-F238E27FC236}">
                      <a16:creationId xmlns:a16="http://schemas.microsoft.com/office/drawing/2014/main" id="{225E3FCA-5FE3-4E4E-8817-BED3852826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" y="3294"/>
                  <a:ext cx="220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prstShdw prst="shdw17" dist="17961" dir="2700000">
                    <a:schemeClr val="tx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/>
                <a:lstStyle/>
                <a:p>
                  <a:pPr algn="ctr" eaLnBrk="1" hangingPunct="1">
                    <a:spcBef>
                      <a:spcPct val="20000"/>
                    </a:spcBef>
                    <a:defRPr/>
                  </a:pPr>
                  <a:endParaRPr lang="zh-CN" altLang="en-US"/>
                </a:p>
              </p:txBody>
            </p:sp>
            <p:sp>
              <p:nvSpPr>
                <p:cNvPr id="606253" name="Line 45">
                  <a:extLst>
                    <a:ext uri="{FF2B5EF4-FFF2-40B4-BE49-F238E27FC236}">
                      <a16:creationId xmlns:a16="http://schemas.microsoft.com/office/drawing/2014/main" id="{0BE6F77C-7BF0-4822-BA63-0534AAABFA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08" y="2112"/>
                  <a:ext cx="0" cy="17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prstShdw prst="shdw17" dist="17961" dir="2700000">
                    <a:schemeClr val="tx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/>
                <a:lstStyle/>
                <a:p>
                  <a:pPr algn="ctr" eaLnBrk="1" hangingPunct="1">
                    <a:spcBef>
                      <a:spcPct val="20000"/>
                    </a:spcBef>
                    <a:defRPr/>
                  </a:pPr>
                  <a:endParaRPr lang="zh-CN" altLang="en-US"/>
                </a:p>
              </p:txBody>
            </p:sp>
            <p:sp>
              <p:nvSpPr>
                <p:cNvPr id="606254" name="Line 46">
                  <a:extLst>
                    <a:ext uri="{FF2B5EF4-FFF2-40B4-BE49-F238E27FC236}">
                      <a16:creationId xmlns:a16="http://schemas.microsoft.com/office/drawing/2014/main" id="{A858643C-EB40-4E80-BB7A-5B6E18FE1A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34" y="2112"/>
                  <a:ext cx="0" cy="17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prstShdw prst="shdw17" dist="17961" dir="2700000">
                    <a:schemeClr val="tx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/>
                <a:lstStyle/>
                <a:p>
                  <a:pPr algn="ctr" eaLnBrk="1" hangingPunct="1">
                    <a:spcBef>
                      <a:spcPct val="20000"/>
                    </a:spcBef>
                    <a:defRPr/>
                  </a:pPr>
                  <a:endParaRPr lang="zh-CN" altLang="en-US"/>
                </a:p>
              </p:txBody>
            </p:sp>
          </p:grp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4">
            <a:extLst>
              <a:ext uri="{FF2B5EF4-FFF2-40B4-BE49-F238E27FC236}">
                <a16:creationId xmlns:a16="http://schemas.microsoft.com/office/drawing/2014/main" id="{34D21D7E-3CC8-4131-AF4E-504292009EC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65F2E2C5-2450-43A0-87C4-0190880A1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20484" name="灯片编号占位符 6">
            <a:extLst>
              <a:ext uri="{FF2B5EF4-FFF2-40B4-BE49-F238E27FC236}">
                <a16:creationId xmlns:a16="http://schemas.microsoft.com/office/drawing/2014/main" id="{F55E32AB-A639-4C95-857B-AA1CB6A3F7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E0BD02E-FFCB-4985-A056-D8BE3A8106B2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5" name="Text Box 2">
            <a:extLst>
              <a:ext uri="{FF2B5EF4-FFF2-40B4-BE49-F238E27FC236}">
                <a16:creationId xmlns:a16="http://schemas.microsoft.com/office/drawing/2014/main" id="{E47A6396-E52A-41D3-AF39-910122D60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鸽笼原理</a:t>
            </a:r>
          </a:p>
        </p:txBody>
      </p:sp>
      <p:pic>
        <p:nvPicPr>
          <p:cNvPr id="2048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3569E12-BB01-440F-8F3A-2AD4ADA00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Rectangle 5">
            <a:extLst>
              <a:ext uri="{FF2B5EF4-FFF2-40B4-BE49-F238E27FC236}">
                <a16:creationId xmlns:a16="http://schemas.microsoft.com/office/drawing/2014/main" id="{B066C843-34AE-46FB-8DF5-B8AE6F7F5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276475"/>
            <a:ext cx="7632700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kumimoji="0" lang="zh-CN" altLang="en-US" sz="3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鸽笼原理（</a:t>
            </a:r>
            <a:r>
              <a:rPr kumimoji="0" lang="en-US" altLang="zh-CN" sz="3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Pigeonhole Principle</a:t>
            </a:r>
            <a:r>
              <a:rPr kumimoji="0" lang="zh-CN" altLang="en-US" sz="3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）又称为抽屉原理、鸽舍原理，是指如下定理：</a:t>
            </a:r>
          </a:p>
        </p:txBody>
      </p:sp>
      <p:sp>
        <p:nvSpPr>
          <p:cNvPr id="605190" name="Rectangle 6">
            <a:extLst>
              <a:ext uri="{FF2B5EF4-FFF2-40B4-BE49-F238E27FC236}">
                <a16:creationId xmlns:a16="http://schemas.microsoft.com/office/drawing/2014/main" id="{BA233B01-01B3-409C-BF2B-2E90CD1DD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4365625"/>
            <a:ext cx="7848600" cy="128905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0"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定理</a:t>
            </a:r>
            <a:r>
              <a:rPr kumimoji="0"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】(</a:t>
            </a:r>
            <a:r>
              <a:rPr kumimoji="0"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鸽笼原理</a:t>
            </a:r>
            <a:r>
              <a:rPr kumimoji="0"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kumimoji="0" lang="en-US" altLang="zh-CN" b="1">
                <a:solidFill>
                  <a:srgbClr val="FF66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r>
              <a:rPr kumimoji="0" lang="en-US" altLang="zh-CN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若有</a:t>
            </a:r>
            <a:r>
              <a:rPr kumimoji="0" lang="en-US" altLang="zh-CN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n+1</a:t>
            </a:r>
            <a:r>
              <a:rPr kumimoji="0"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只鸽子住进</a:t>
            </a:r>
            <a:r>
              <a:rPr kumimoji="0" lang="en-US" altLang="zh-CN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kumimoji="0"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个鸽笼，则</a:t>
            </a:r>
            <a:r>
              <a:rPr kumimoji="0" lang="zh-CN" altLang="en-US" b="1" u="sng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有一个</a:t>
            </a:r>
            <a:r>
              <a:rPr kumimoji="0"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鸽笼</a:t>
            </a:r>
            <a:r>
              <a:rPr kumimoji="0" lang="zh-CN" altLang="en-US" b="1" u="sng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至少住进</a:t>
            </a:r>
            <a:r>
              <a:rPr kumimoji="0" lang="en-US" altLang="zh-CN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0"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只鸽子。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50671E-E465-4F2C-9C25-0D24AB891C7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7F309-EFAB-41F0-8111-8AE71D957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21508" name="灯片编号占位符 6">
            <a:extLst>
              <a:ext uri="{FF2B5EF4-FFF2-40B4-BE49-F238E27FC236}">
                <a16:creationId xmlns:a16="http://schemas.microsoft.com/office/drawing/2014/main" id="{322FD55D-50EE-448F-894A-0A492E15C8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4BBEB2-69B4-4E0C-AF8F-69DCAA10608C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09" name="Text Box 2">
            <a:extLst>
              <a:ext uri="{FF2B5EF4-FFF2-40B4-BE49-F238E27FC236}">
                <a16:creationId xmlns:a16="http://schemas.microsoft.com/office/drawing/2014/main" id="{ED20DDCC-6225-4C4A-A14E-F8114A340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注意点</a:t>
            </a:r>
          </a:p>
        </p:txBody>
      </p:sp>
      <p:pic>
        <p:nvPicPr>
          <p:cNvPr id="2151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C7CB2F9-625E-433D-892D-F87FF46A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Rectangle 6">
            <a:extLst>
              <a:ext uri="{FF2B5EF4-FFF2-40B4-BE49-F238E27FC236}">
                <a16:creationId xmlns:a16="http://schemas.microsoft.com/office/drawing/2014/main" id="{56578262-9C15-4E78-8803-FBB4F9BC5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2492375"/>
            <a:ext cx="7993062" cy="27225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（</a:t>
            </a:r>
            <a:r>
              <a:rPr lang="en-US" altLang="zh-CN"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）鸽笼原理仅提供了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存在性证明</a:t>
            </a:r>
            <a:r>
              <a:rPr lang="zh-CN" altLang="en-US"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（</a:t>
            </a:r>
            <a:r>
              <a:rPr lang="en-US" altLang="zh-CN"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）使用鸽笼原理，必须能够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正确识别鸽子</a:t>
            </a:r>
            <a:r>
              <a:rPr lang="en-US" altLang="zh-CN"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对象</a:t>
            </a:r>
            <a:r>
              <a:rPr lang="en-US" altLang="zh-CN"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鸽巢</a:t>
            </a:r>
            <a:r>
              <a:rPr lang="en-US" altLang="zh-CN"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某类要求的特征</a:t>
            </a:r>
            <a:r>
              <a:rPr lang="en-US" altLang="zh-CN"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，并且能够计算出鸽子数和鸽巢数。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D4C306-296C-4751-8504-91C1286CE3F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629C76-EA6E-4280-AA98-6DA8B1385DB1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5666A3-E75A-4645-B887-C870DD43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100" name="灯片编号占位符 5">
            <a:extLst>
              <a:ext uri="{FF2B5EF4-FFF2-40B4-BE49-F238E27FC236}">
                <a16:creationId xmlns:a16="http://schemas.microsoft.com/office/drawing/2014/main" id="{DA12881E-3EBE-45DF-8E0B-C1BF09403B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A7928C1-B947-4FE5-8AD2-D8E9A126AF0A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01" name="Rectangle 2">
            <a:extLst>
              <a:ext uri="{FF2B5EF4-FFF2-40B4-BE49-F238E27FC236}">
                <a16:creationId xmlns:a16="http://schemas.microsoft.com/office/drawing/2014/main" id="{23E00189-0EC4-4828-A728-3E88BD496AD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95288" y="2492375"/>
            <a:ext cx="8137525" cy="2159000"/>
          </a:xfrm>
        </p:spPr>
        <p:txBody>
          <a:bodyPr anchor="ctr"/>
          <a:lstStyle/>
          <a:p>
            <a:pPr eaLnBrk="1" hangingPunct="1"/>
            <a:r>
              <a:rPr lang="zh-CN" altLang="en-US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集合与计数基础</a:t>
            </a:r>
            <a:r>
              <a:rPr lang="en-US" altLang="zh-CN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（下）</a:t>
            </a:r>
            <a:endParaRPr lang="zh-CN" altLang="en-US" sz="5400" b="1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102" name="Picture 7" descr="C:\Program Files\Microsoft Office\MEDIA\CAGCAT10\j0292982.wmf">
            <a:extLst>
              <a:ext uri="{FF2B5EF4-FFF2-40B4-BE49-F238E27FC236}">
                <a16:creationId xmlns:a16="http://schemas.microsoft.com/office/drawing/2014/main" id="{61C1984E-56B4-4D05-840F-96288A80C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4738688"/>
            <a:ext cx="13716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4">
            <a:extLst>
              <a:ext uri="{FF2B5EF4-FFF2-40B4-BE49-F238E27FC236}">
                <a16:creationId xmlns:a16="http://schemas.microsoft.com/office/drawing/2014/main" id="{93FE4B65-5480-498D-B516-1F6E7A58403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2440F1B2-0F49-490A-B761-09603094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2138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22532" name="灯片编号占位符 6">
            <a:extLst>
              <a:ext uri="{FF2B5EF4-FFF2-40B4-BE49-F238E27FC236}">
                <a16:creationId xmlns:a16="http://schemas.microsoft.com/office/drawing/2014/main" id="{DF33583C-E3F0-4A6B-B6B7-5153EC112A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DAC7DB9-303F-4354-976B-80CA0BBFD4A8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533" name="Text Box 2">
            <a:extLst>
              <a:ext uri="{FF2B5EF4-FFF2-40B4-BE49-F238E27FC236}">
                <a16:creationId xmlns:a16="http://schemas.microsoft.com/office/drawing/2014/main" id="{69FA36A2-7423-4C97-A2D4-C5F9FC0D9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2253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8F682BB-1623-4DC6-8B36-D0133C745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Rectangle 5">
            <a:extLst>
              <a:ext uri="{FF2B5EF4-FFF2-40B4-BE49-F238E27FC236}">
                <a16:creationId xmlns:a16="http://schemas.microsoft.com/office/drawing/2014/main" id="{FC70D31E-41BA-4F70-8417-68C5D73E6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2349500"/>
            <a:ext cx="748823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0" lang="en-US" altLang="zh-CN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0" lang="zh-CN" altLang="en-US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kumimoji="0" lang="en-US" altLang="zh-CN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抽屉里有</a:t>
            </a:r>
            <a:r>
              <a:rPr kumimoji="0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双不一样的手套，从中至少取多少只，才能保证配成一双？</a:t>
            </a:r>
          </a:p>
        </p:txBody>
      </p:sp>
      <p:sp>
        <p:nvSpPr>
          <p:cNvPr id="22536" name="Rectangle 6">
            <a:extLst>
              <a:ext uri="{FF2B5EF4-FFF2-40B4-BE49-F238E27FC236}">
                <a16:creationId xmlns:a16="http://schemas.microsoft.com/office/drawing/2014/main" id="{CB795E80-64D1-4BC6-B67E-BF1F8F38D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4076700"/>
            <a:ext cx="73453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0" lang="en-US" altLang="zh-CN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0" lang="zh-CN" altLang="en-US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kumimoji="0" lang="en-US" altLang="zh-CN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证明从</a:t>
            </a:r>
            <a:r>
              <a:rPr kumimoji="0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到</a:t>
            </a:r>
            <a:r>
              <a:rPr kumimoji="0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中任意选出六个数，其中必有有两个数的和是</a:t>
            </a:r>
            <a:r>
              <a:rPr kumimoji="0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4">
            <a:extLst>
              <a:ext uri="{FF2B5EF4-FFF2-40B4-BE49-F238E27FC236}">
                <a16:creationId xmlns:a16="http://schemas.microsoft.com/office/drawing/2014/main" id="{68CE086C-75AF-4A61-8F01-01C0700AE7D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128D793A-F5B8-40CF-AA85-413AFCF2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2138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23556" name="灯片编号占位符 6">
            <a:extLst>
              <a:ext uri="{FF2B5EF4-FFF2-40B4-BE49-F238E27FC236}">
                <a16:creationId xmlns:a16="http://schemas.microsoft.com/office/drawing/2014/main" id="{09F86259-0479-40B4-ADE8-1C9D65BC33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AE4708-7C5E-430E-8BC6-D1AFD97AFD73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7" name="Text Box 2">
            <a:extLst>
              <a:ext uri="{FF2B5EF4-FFF2-40B4-BE49-F238E27FC236}">
                <a16:creationId xmlns:a16="http://schemas.microsoft.com/office/drawing/2014/main" id="{4F9FAAE8-EB5F-494E-ACD9-9F483F1C2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2355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3E3F612-D1A0-422E-A88A-375A208D4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图片 1">
            <a:extLst>
              <a:ext uri="{FF2B5EF4-FFF2-40B4-BE49-F238E27FC236}">
                <a16:creationId xmlns:a16="http://schemas.microsoft.com/office/drawing/2014/main" id="{968A8AE2-2FAC-44EE-9F68-B70E58033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793875"/>
            <a:ext cx="8736013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4">
            <a:extLst>
              <a:ext uri="{FF2B5EF4-FFF2-40B4-BE49-F238E27FC236}">
                <a16:creationId xmlns:a16="http://schemas.microsoft.com/office/drawing/2014/main" id="{AB4260CB-FD10-440C-A56C-F300824C995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41196F88-0879-47C6-ACC9-E8ECA554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2138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24580" name="灯片编号占位符 6">
            <a:extLst>
              <a:ext uri="{FF2B5EF4-FFF2-40B4-BE49-F238E27FC236}">
                <a16:creationId xmlns:a16="http://schemas.microsoft.com/office/drawing/2014/main" id="{17B7507C-B24B-4850-916D-335B03E18F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4E2BDB8-7DA3-472A-8D2E-29A2CA73E495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81" name="Text Box 2">
            <a:extLst>
              <a:ext uri="{FF2B5EF4-FFF2-40B4-BE49-F238E27FC236}">
                <a16:creationId xmlns:a16="http://schemas.microsoft.com/office/drawing/2014/main" id="{C2487478-B239-48B3-A53C-9B5308928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增强鸽笼原理</a:t>
            </a:r>
          </a:p>
        </p:txBody>
      </p:sp>
      <p:pic>
        <p:nvPicPr>
          <p:cNvPr id="2458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09B38F4-9CE0-4B8C-9C5F-1F03D985C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Rectangle 6">
            <a:extLst>
              <a:ext uri="{FF2B5EF4-FFF2-40B4-BE49-F238E27FC236}">
                <a16:creationId xmlns:a16="http://schemas.microsoft.com/office/drawing/2014/main" id="{6F3DE637-4383-4B45-A1BF-53D429DEF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2276475"/>
            <a:ext cx="7486650" cy="348615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8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kumimoji="0" lang="en-US" altLang="zh-CN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0" lang="zh-CN" altLang="en-US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定理</a:t>
            </a:r>
            <a:r>
              <a:rPr kumimoji="0" lang="en-US" altLang="zh-CN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若有</a:t>
            </a:r>
            <a:r>
              <a:rPr kumimoji="0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只鸽子住进</a:t>
            </a:r>
            <a:r>
              <a:rPr kumimoji="0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m(n&gt;m)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个鸽笼，则</a:t>
            </a:r>
            <a:r>
              <a:rPr kumimoji="0"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至少</a:t>
            </a:r>
            <a:r>
              <a:rPr kumimoji="0" lang="zh-CN" altLang="en-US" sz="32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存在一个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鸽笼</a:t>
            </a:r>
            <a:r>
              <a:rPr kumimoji="0"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至少</a:t>
            </a:r>
            <a:r>
              <a:rPr kumimoji="0"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住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          只鸽子。这里，   表示小于等于</a:t>
            </a:r>
            <a:r>
              <a:rPr kumimoji="0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的最大整数。（</a:t>
            </a:r>
            <a:r>
              <a:rPr kumimoji="0" lang="zh-CN" altLang="en-US" sz="32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用反证法证明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graphicFrame>
        <p:nvGraphicFramePr>
          <p:cNvPr id="24584" name="Object 7">
            <a:extLst>
              <a:ext uri="{FF2B5EF4-FFF2-40B4-BE49-F238E27FC236}">
                <a16:creationId xmlns:a16="http://schemas.microsoft.com/office/drawing/2014/main" id="{01CABA8B-C703-4465-B375-7224FDD0A594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6516688" y="3357563"/>
          <a:ext cx="1223962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8" name="Equation" r:id="rId5" imgW="647700" imgH="431800" progId="Equation.DSMT4">
                  <p:embed/>
                </p:oleObj>
              </mc:Choice>
              <mc:Fallback>
                <p:oleObj name="Equation" r:id="rId5" imgW="647700" imgH="431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3357563"/>
                        <a:ext cx="1223962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5" name="Object 8">
            <a:extLst>
              <a:ext uri="{FF2B5EF4-FFF2-40B4-BE49-F238E27FC236}">
                <a16:creationId xmlns:a16="http://schemas.microsoft.com/office/drawing/2014/main" id="{78985EC3-2ADA-4FDB-9E22-7C87819C683A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3898900" y="4292600"/>
          <a:ext cx="64770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name="Equation" r:id="rId7" imgW="266469" imgH="253780" progId="Equation.DSMT4">
                  <p:embed/>
                </p:oleObj>
              </mc:Choice>
              <mc:Fallback>
                <p:oleObj name="Equation" r:id="rId7" imgW="266469" imgH="2537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8900" y="4292600"/>
                        <a:ext cx="64770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4">
            <a:extLst>
              <a:ext uri="{FF2B5EF4-FFF2-40B4-BE49-F238E27FC236}">
                <a16:creationId xmlns:a16="http://schemas.microsoft.com/office/drawing/2014/main" id="{04D2C4C0-8A5D-4ABB-B94D-D1A9634D7E7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CC0CF3A9-664D-4928-9954-AE888E23D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2138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25604" name="灯片编号占位符 6">
            <a:extLst>
              <a:ext uri="{FF2B5EF4-FFF2-40B4-BE49-F238E27FC236}">
                <a16:creationId xmlns:a16="http://schemas.microsoft.com/office/drawing/2014/main" id="{963D6795-607E-4438-B2D1-10A61D8367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924E2F-4080-43C9-B68A-F2FA54298E87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05" name="Text Box 2">
            <a:extLst>
              <a:ext uri="{FF2B5EF4-FFF2-40B4-BE49-F238E27FC236}">
                <a16:creationId xmlns:a16="http://schemas.microsoft.com/office/drawing/2014/main" id="{A43D97C3-2FB0-4636-8190-6B19D8ACD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增强鸽笼原理</a:t>
            </a:r>
          </a:p>
        </p:txBody>
      </p:sp>
      <p:pic>
        <p:nvPicPr>
          <p:cNvPr id="2560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2097C93-75B4-4125-8268-BF384CF0A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Rectangle 6">
            <a:extLst>
              <a:ext uri="{FF2B5EF4-FFF2-40B4-BE49-F238E27FC236}">
                <a16:creationId xmlns:a16="http://schemas.microsoft.com/office/drawing/2014/main" id="{6466BDC3-3105-4337-A3E9-015A5B14B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2133600"/>
            <a:ext cx="6985000" cy="3500438"/>
          </a:xfrm>
          <a:prstGeom prst="rect">
            <a:avLst/>
          </a:prstGeom>
          <a:solidFill>
            <a:schemeClr val="bg1"/>
          </a:solidFill>
          <a:ln w="28575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kumimoji="0" lang="en-US" altLang="zh-CN" sz="28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0" lang="zh-CN" altLang="en-US" sz="28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证明</a:t>
            </a:r>
            <a:r>
              <a:rPr kumimoji="0" lang="en-US" altLang="zh-CN" sz="28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zh-CN" altLang="en-US" sz="28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（反证法）</a:t>
            </a:r>
            <a:endParaRPr kumimoji="0" lang="en-US" altLang="zh-CN" sz="2800" b="1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chemeClr val="tx2"/>
                </a:solidFill>
              </a:rPr>
              <a:t>      若每个集合放入的对象数目都不多于  </a:t>
            </a:r>
            <a:endParaRPr lang="en-US" altLang="zh-CN" sz="2800">
              <a:solidFill>
                <a:schemeClr val="tx2"/>
              </a:solidFill>
            </a:endParaRPr>
          </a:p>
          <a:p>
            <a:pPr eaLnBrk="1" hangingPunct="1">
              <a:lnSpc>
                <a:spcPct val="15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chemeClr val="tx2"/>
                </a:solidFill>
              </a:rPr>
              <a:t>                  </a:t>
            </a:r>
            <a:r>
              <a:rPr lang="en-US" altLang="zh-CN" sz="2800">
                <a:solidFill>
                  <a:schemeClr val="tx2"/>
                </a:solidFill>
              </a:rPr>
              <a:t> </a:t>
            </a:r>
          </a:p>
          <a:p>
            <a:pPr eaLnBrk="1" hangingPunct="1">
              <a:lnSpc>
                <a:spcPct val="15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zh-CN" altLang="en-US" sz="2800"/>
              <a:t>     则对象的总数将不多于                        ， </a:t>
            </a:r>
            <a:br>
              <a:rPr lang="zh-CN" altLang="en-US" sz="2800"/>
            </a:br>
            <a:r>
              <a:rPr lang="zh-CN" altLang="en-US" sz="2800"/>
              <a:t>从而不多于        个， 矛盾！ </a:t>
            </a:r>
            <a:endParaRPr kumimoji="0" lang="zh-CN" altLang="en-US" sz="2800" b="1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5608" name="图片 5">
            <a:extLst>
              <a:ext uri="{FF2B5EF4-FFF2-40B4-BE49-F238E27FC236}">
                <a16:creationId xmlns:a16="http://schemas.microsoft.com/office/drawing/2014/main" id="{F34146F8-B146-4DF3-A1FE-EF45A4515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5" y="3694113"/>
            <a:ext cx="1776413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图片 9">
            <a:extLst>
              <a:ext uri="{FF2B5EF4-FFF2-40B4-BE49-F238E27FC236}">
                <a16:creationId xmlns:a16="http://schemas.microsoft.com/office/drawing/2014/main" id="{BF66EB5F-8CE2-41D1-AE64-09F37026D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4486275"/>
            <a:ext cx="2459037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图片 10">
            <a:extLst>
              <a:ext uri="{FF2B5EF4-FFF2-40B4-BE49-F238E27FC236}">
                <a16:creationId xmlns:a16="http://schemas.microsoft.com/office/drawing/2014/main" id="{D57E7A96-ED4E-4F31-BE08-9378B4321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229225"/>
            <a:ext cx="6477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4">
            <a:extLst>
              <a:ext uri="{FF2B5EF4-FFF2-40B4-BE49-F238E27FC236}">
                <a16:creationId xmlns:a16="http://schemas.microsoft.com/office/drawing/2014/main" id="{79D84B90-ED8F-4F4A-853E-266DE8461A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88E908A4-A29E-4E84-96E7-7376BB414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2138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26628" name="灯片编号占位符 6">
            <a:extLst>
              <a:ext uri="{FF2B5EF4-FFF2-40B4-BE49-F238E27FC236}">
                <a16:creationId xmlns:a16="http://schemas.microsoft.com/office/drawing/2014/main" id="{CE0B7C97-39A9-4F7F-8BA2-E037C91656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9C76AE8-0E7B-4A83-BD8A-A214665F5C64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9" name="Text Box 2">
            <a:extLst>
              <a:ext uri="{FF2B5EF4-FFF2-40B4-BE49-F238E27FC236}">
                <a16:creationId xmlns:a16="http://schemas.microsoft.com/office/drawing/2014/main" id="{3EC03868-8C0A-4281-80B1-D7D8F7DC5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增强鸽笼原理</a:t>
            </a:r>
          </a:p>
        </p:txBody>
      </p:sp>
      <p:pic>
        <p:nvPicPr>
          <p:cNvPr id="2663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2177A0C-87A9-4970-B627-67E8773EB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25514CD-5EE0-4F7D-8B1D-8CC1477D33BD}"/>
              </a:ext>
            </a:extLst>
          </p:cNvPr>
          <p:cNvSpPr/>
          <p:nvPr/>
        </p:nvSpPr>
        <p:spPr>
          <a:xfrm>
            <a:off x="1042988" y="2041525"/>
            <a:ext cx="7324725" cy="39608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使用方法：</a:t>
            </a:r>
            <a:endParaRPr lang="en-US" altLang="zh-CN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000000"/>
                </a:solidFill>
              </a:rPr>
              <a:t>   首先将实际问题中的有关要素抽象成相应的</a:t>
            </a:r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鸽子</a:t>
            </a:r>
            <a:r>
              <a:rPr lang="zh-CN" altLang="en-US" sz="2800" b="1" dirty="0">
                <a:solidFill>
                  <a:srgbClr val="000000"/>
                </a:solidFill>
              </a:rPr>
              <a:t>、</a:t>
            </a:r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鸽笼</a:t>
            </a:r>
            <a:r>
              <a:rPr lang="zh-CN" altLang="en-US" sz="2800" b="1" dirty="0">
                <a:solidFill>
                  <a:srgbClr val="000000"/>
                </a:solidFill>
              </a:rPr>
              <a:t>和</a:t>
            </a:r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重复数</a:t>
            </a:r>
            <a:r>
              <a:rPr lang="zh-CN" altLang="en-US" sz="2800" b="1" dirty="0">
                <a:solidFill>
                  <a:srgbClr val="000000"/>
                </a:solidFill>
              </a:rPr>
              <a:t>，然后使用增强型鸽笼原理进行求解。 </a:t>
            </a:r>
            <a:endParaRPr lang="en-US" altLang="zh-CN" sz="2800" b="1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000000"/>
                </a:solidFill>
              </a:rPr>
              <a:t>   </a:t>
            </a:r>
            <a:r>
              <a:rPr lang="zh-CN" altLang="en-US" sz="2800" b="1" dirty="0">
                <a:solidFill>
                  <a:schemeClr val="accent6"/>
                </a:solidFill>
              </a:rPr>
              <a:t>可将前述基本鸽笼原理看成是重复数为 </a:t>
            </a:r>
            <a:r>
              <a:rPr lang="en-US" altLang="zh-CN" sz="2800" b="1" dirty="0">
                <a:solidFill>
                  <a:schemeClr val="accent6"/>
                </a:solidFill>
                <a:latin typeface="Times New Roman" panose="02020603050405020304" pitchFamily="18" charset="0"/>
              </a:rPr>
              <a:t>2 </a:t>
            </a:r>
            <a:r>
              <a:rPr lang="zh-CN" altLang="en-US" sz="2800" b="1" dirty="0">
                <a:solidFill>
                  <a:schemeClr val="accent6"/>
                </a:solidFill>
              </a:rPr>
              <a:t>的增强型鸽笼原理。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4">
            <a:extLst>
              <a:ext uri="{FF2B5EF4-FFF2-40B4-BE49-F238E27FC236}">
                <a16:creationId xmlns:a16="http://schemas.microsoft.com/office/drawing/2014/main" id="{52C4F8FE-1793-4FC8-97D3-EBB76D9741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ACEB8D42-536B-4FCE-BAA8-A6C1A8838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27652" name="灯片编号占位符 6">
            <a:extLst>
              <a:ext uri="{FF2B5EF4-FFF2-40B4-BE49-F238E27FC236}">
                <a16:creationId xmlns:a16="http://schemas.microsoft.com/office/drawing/2014/main" id="{0272CB80-AF7F-4C6D-86AA-C834D1F259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F3F5C9-1ECF-469C-B327-3FF3436DAEEB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3" name="Text Box 2">
            <a:extLst>
              <a:ext uri="{FF2B5EF4-FFF2-40B4-BE49-F238E27FC236}">
                <a16:creationId xmlns:a16="http://schemas.microsoft.com/office/drawing/2014/main" id="{421409ED-F1D6-48EC-A82F-21557BBCC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2765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1EE6A33-6436-4FF0-826A-47EB87A12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Rectangle 4">
            <a:extLst>
              <a:ext uri="{FF2B5EF4-FFF2-40B4-BE49-F238E27FC236}">
                <a16:creationId xmlns:a16="http://schemas.microsoft.com/office/drawing/2014/main" id="{C9846212-BFB0-46C2-8296-B2B536004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2349500"/>
            <a:ext cx="7488237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0" lang="en-US" altLang="zh-CN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【</a:t>
            </a:r>
            <a:r>
              <a:rPr kumimoji="0" lang="zh-CN" altLang="en-US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kumimoji="0" lang="en-US" altLang="zh-CN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如果一个图书馆里</a:t>
            </a:r>
            <a:r>
              <a:rPr kumimoji="0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30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本离散数学书共有</a:t>
            </a:r>
            <a:r>
              <a:rPr kumimoji="0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12003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页，那么必然有一本离散数学书至少有</a:t>
            </a:r>
            <a:r>
              <a:rPr kumimoji="0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401</a:t>
            </a:r>
            <a:r>
              <a:rPr kumimoji="0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页。</a:t>
            </a:r>
          </a:p>
        </p:txBody>
      </p:sp>
      <p:sp>
        <p:nvSpPr>
          <p:cNvPr id="27656" name="Rectangle 5">
            <a:extLst>
              <a:ext uri="{FF2B5EF4-FFF2-40B4-BE49-F238E27FC236}">
                <a16:creationId xmlns:a16="http://schemas.microsoft.com/office/drawing/2014/main" id="{8D7C5ECB-4637-4828-A9B8-6097AEC91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4090988"/>
            <a:ext cx="7416800" cy="157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0" lang="en-US" altLang="zh-CN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【</a:t>
            </a:r>
            <a:r>
              <a:rPr kumimoji="0" lang="zh-CN" altLang="en-US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kumimoji="0" lang="en-US" altLang="zh-CN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如果离散数学课有</a:t>
            </a:r>
            <a:r>
              <a:rPr kumimoji="0"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0"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个可能的成绩</a:t>
            </a:r>
            <a:r>
              <a:rPr kumimoji="0"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ABCDE</a:t>
            </a:r>
            <a:r>
              <a:rPr kumimoji="0"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，那么一个班最少有多少名学生才能保证至少</a:t>
            </a:r>
            <a:r>
              <a:rPr kumimoji="0"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kumimoji="0"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名学生得到相同的分数。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567FAB-30AB-4DD9-A093-A9C3BA8CEC6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C5641B-C5E8-4628-9351-BC4A60167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28676" name="灯片编号占位符 6">
            <a:extLst>
              <a:ext uri="{FF2B5EF4-FFF2-40B4-BE49-F238E27FC236}">
                <a16:creationId xmlns:a16="http://schemas.microsoft.com/office/drawing/2014/main" id="{8F7A76BC-5B64-4978-A827-E5EB0D8078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C01ACB-A585-4938-8F88-EB4413E7B75E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677" name="Text Box 2">
            <a:extLst>
              <a:ext uri="{FF2B5EF4-FFF2-40B4-BE49-F238E27FC236}">
                <a16:creationId xmlns:a16="http://schemas.microsoft.com/office/drawing/2014/main" id="{FE7B6C7F-E5A3-4999-8211-7A0AAF59D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20713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2867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E7FA8BB1-3511-4BEF-8B3E-73DDE2D4C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图片 1">
            <a:extLst>
              <a:ext uri="{FF2B5EF4-FFF2-40B4-BE49-F238E27FC236}">
                <a16:creationId xmlns:a16="http://schemas.microsoft.com/office/drawing/2014/main" id="{9A4BBDF0-A28A-4094-9721-B827D34FC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03388"/>
            <a:ext cx="8785225" cy="461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1706B7-DDED-4C51-BBBB-05476AF60F7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541A05-F493-455B-8202-902EA2D8B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计算机应用技术研究所</a:t>
            </a:r>
          </a:p>
        </p:txBody>
      </p:sp>
      <p:sp>
        <p:nvSpPr>
          <p:cNvPr id="29700" name="灯片编号占位符 6">
            <a:extLst>
              <a:ext uri="{FF2B5EF4-FFF2-40B4-BE49-F238E27FC236}">
                <a16:creationId xmlns:a16="http://schemas.microsoft.com/office/drawing/2014/main" id="{9DBFA157-FDA6-4575-966B-DBE2ABFE69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E211FD-684C-4442-A1F0-D6AF7E2B7B70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701" name="Text Box 2">
            <a:extLst>
              <a:ext uri="{FF2B5EF4-FFF2-40B4-BE49-F238E27FC236}">
                <a16:creationId xmlns:a16="http://schemas.microsoft.com/office/drawing/2014/main" id="{93CD6635-5B19-4AA5-A1D8-C15302585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2970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BCE58F8-EB2B-4EF5-AEB5-FD0A78DE2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Rectangle 6">
            <a:extLst>
              <a:ext uri="{FF2B5EF4-FFF2-40B4-BE49-F238E27FC236}">
                <a16:creationId xmlns:a16="http://schemas.microsoft.com/office/drawing/2014/main" id="{038BFFCA-B873-4AAF-B6C1-BD5DD4E0E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2565400"/>
            <a:ext cx="7562850" cy="2660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en-US" altLang="zh-CN" sz="32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【</a:t>
            </a:r>
            <a:r>
              <a:rPr lang="zh-CN" altLang="en-US" sz="32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】(</a:t>
            </a:r>
            <a:r>
              <a:rPr kumimoji="0" lang="zh-CN" altLang="en-US" sz="32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拉姆齐理论</a:t>
            </a:r>
            <a:r>
              <a:rPr lang="en-US" altLang="zh-CN" sz="32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假定一组有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个人，任两个人之间要么是朋友，要么是敌人。证明：在这组人中要么存在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个人</a:t>
            </a:r>
            <a:r>
              <a:rPr lang="zh-CN" altLang="en-US" sz="3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彼此都是朋友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，要么存在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个人</a:t>
            </a:r>
            <a:r>
              <a:rPr lang="zh-CN" altLang="en-US" sz="3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彼此都是敌人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E81795-D7D7-4B60-BACC-B250F1073A8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E60B6A-410E-428F-8668-522F1298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30724" name="灯片编号占位符 6">
            <a:extLst>
              <a:ext uri="{FF2B5EF4-FFF2-40B4-BE49-F238E27FC236}">
                <a16:creationId xmlns:a16="http://schemas.microsoft.com/office/drawing/2014/main" id="{7900BED2-7A8C-494C-A46E-DDAD0B90B2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F038C69-80B0-480E-B536-836114BF89D0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5" name="Text Box 2">
            <a:extLst>
              <a:ext uri="{FF2B5EF4-FFF2-40B4-BE49-F238E27FC236}">
                <a16:creationId xmlns:a16="http://schemas.microsoft.com/office/drawing/2014/main" id="{A0AFD6EA-04E6-4F95-B6A7-D40BB6A98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3072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DE25F6E2-9396-4203-AD0E-B2FD1FFF1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Rectangle 5">
            <a:extLst>
              <a:ext uri="{FF2B5EF4-FFF2-40B4-BE49-F238E27FC236}">
                <a16:creationId xmlns:a16="http://schemas.microsoft.com/office/drawing/2014/main" id="{2309A312-688E-4EA6-8B41-AF4B895DD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088" y="2241550"/>
            <a:ext cx="7345362" cy="3638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kumimoji="0" lang="en-US" altLang="zh-CN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【</a:t>
            </a:r>
            <a:r>
              <a:rPr kumimoji="0" lang="zh-CN" altLang="en-US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分析</a:t>
            </a:r>
            <a:r>
              <a:rPr kumimoji="0" lang="en-US" altLang="zh-CN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令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是这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人中任意一个，则由广义鸽巢原理知：组里其他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人中至少有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人是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的朋友，或至少有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个人是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的敌人。      </a:t>
            </a:r>
          </a:p>
          <a:p>
            <a:pPr eaLnBrk="1" hangingPunct="1">
              <a:buFontTx/>
              <a:buNone/>
              <a:defRPr/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 若是前一种情况，假定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的朋友。如果这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人中有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人也是朋友，那么这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人和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构成彼此是朋友的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人组。</a:t>
            </a:r>
          </a:p>
          <a:p>
            <a:pPr eaLnBrk="1" hangingPunct="1">
              <a:buFontTx/>
              <a:buNone/>
              <a:defRPr/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 否则，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构成彼此为敌人的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人组。</a:t>
            </a:r>
          </a:p>
          <a:p>
            <a:pPr eaLnBrk="1" hangingPunct="1">
              <a:buFontTx/>
              <a:buNone/>
              <a:defRPr/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 对于后一种情况，即当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存在</a:t>
            </a: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个或更多的敌人时，可以用类似方法处理。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9DF74A-2A7C-4CF6-903F-B176D083824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1AADBB-6FB1-4C0E-820E-FBE41B65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31748" name="灯片编号占位符 6">
            <a:extLst>
              <a:ext uri="{FF2B5EF4-FFF2-40B4-BE49-F238E27FC236}">
                <a16:creationId xmlns:a16="http://schemas.microsoft.com/office/drawing/2014/main" id="{59AD7186-4DFB-42F3-B21B-8F8F80ABA5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54AF7B-F0BE-4C79-8888-16F694FA4EB7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49" name="Text Box 2">
            <a:extLst>
              <a:ext uri="{FF2B5EF4-FFF2-40B4-BE49-F238E27FC236}">
                <a16:creationId xmlns:a16="http://schemas.microsoft.com/office/drawing/2014/main" id="{E92E5039-B21D-4B86-A62C-0CA9A3DFC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3175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AC002E0-E7A4-498F-8BA4-70F590FE8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图片 18">
            <a:extLst>
              <a:ext uri="{FF2B5EF4-FFF2-40B4-BE49-F238E27FC236}">
                <a16:creationId xmlns:a16="http://schemas.microsoft.com/office/drawing/2014/main" id="{3E1B44FE-3448-4D6F-B4C0-9B12A91D6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670550"/>
            <a:ext cx="446563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图片 20">
            <a:extLst>
              <a:ext uri="{FF2B5EF4-FFF2-40B4-BE49-F238E27FC236}">
                <a16:creationId xmlns:a16="http://schemas.microsoft.com/office/drawing/2014/main" id="{35E4D592-E649-4855-B771-7AD41321E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159125"/>
            <a:ext cx="8582025" cy="230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图片 21">
            <a:extLst>
              <a:ext uri="{FF2B5EF4-FFF2-40B4-BE49-F238E27FC236}">
                <a16:creationId xmlns:a16="http://schemas.microsoft.com/office/drawing/2014/main" id="{B306E6E7-ECAF-4D8D-9E75-3F3CE202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155825"/>
            <a:ext cx="8659812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日期占位符 3">
            <a:extLst>
              <a:ext uri="{FF2B5EF4-FFF2-40B4-BE49-F238E27FC236}">
                <a16:creationId xmlns:a16="http://schemas.microsoft.com/office/drawing/2014/main" id="{57621FD5-92CC-44B7-A3D0-07A1B2143DBC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9A1792E-E78D-4BAF-862E-8E3C36B7A40C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</a:endParaRPr>
          </a:p>
        </p:txBody>
      </p:sp>
      <p:grpSp>
        <p:nvGrpSpPr>
          <p:cNvPr id="5123" name="Group 21">
            <a:extLst>
              <a:ext uri="{FF2B5EF4-FFF2-40B4-BE49-F238E27FC236}">
                <a16:creationId xmlns:a16="http://schemas.microsoft.com/office/drawing/2014/main" id="{E95F4154-A88F-491C-9405-59E6F0B33595}"/>
              </a:ext>
            </a:extLst>
          </p:cNvPr>
          <p:cNvGrpSpPr>
            <a:grpSpLocks/>
          </p:cNvGrpSpPr>
          <p:nvPr/>
        </p:nvGrpSpPr>
        <p:grpSpPr bwMode="auto">
          <a:xfrm>
            <a:off x="2411413" y="2420938"/>
            <a:ext cx="4724400" cy="3598862"/>
            <a:chOff x="1519" y="1525"/>
            <a:chExt cx="2976" cy="2267"/>
          </a:xfrm>
        </p:grpSpPr>
        <p:sp>
          <p:nvSpPr>
            <p:cNvPr id="1170441" name="AutoShape 9">
              <a:extLst>
                <a:ext uri="{FF2B5EF4-FFF2-40B4-BE49-F238E27FC236}">
                  <a16:creationId xmlns:a16="http://schemas.microsoft.com/office/drawing/2014/main" id="{4EE7462B-67DA-4525-905A-C901741E3D8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59" y="1624"/>
              <a:ext cx="2736" cy="3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kumimoji="0" lang="zh-CN" altLang="en-US">
                <a:solidFill>
                  <a:srgbClr val="FF0000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126" name="AutoShape 10">
              <a:extLst>
                <a:ext uri="{FF2B5EF4-FFF2-40B4-BE49-F238E27FC236}">
                  <a16:creationId xmlns:a16="http://schemas.microsoft.com/office/drawing/2014/main" id="{0E60DCE6-14F3-43BB-A24E-C749DCAC177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19" y="1525"/>
              <a:ext cx="432" cy="573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5127" name="Text Box 11">
              <a:extLst>
                <a:ext uri="{FF2B5EF4-FFF2-40B4-BE49-F238E27FC236}">
                  <a16:creationId xmlns:a16="http://schemas.microsoft.com/office/drawing/2014/main" id="{F6C8FA70-4077-4981-A689-DD4F9F61C1A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94" y="1671"/>
              <a:ext cx="2338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集合的基本知识</a:t>
              </a:r>
            </a:p>
          </p:txBody>
        </p:sp>
        <p:sp>
          <p:nvSpPr>
            <p:cNvPr id="5128" name="Text Box 12">
              <a:extLst>
                <a:ext uri="{FF2B5EF4-FFF2-40B4-BE49-F238E27FC236}">
                  <a16:creationId xmlns:a16="http://schemas.microsoft.com/office/drawing/2014/main" id="{339635DB-C59E-4229-9EB7-223EF602F03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13" y="1607"/>
              <a:ext cx="22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1</a:t>
              </a:r>
            </a:p>
          </p:txBody>
        </p:sp>
        <p:sp>
          <p:nvSpPr>
            <p:cNvPr id="1170446" name="AutoShape 14">
              <a:extLst>
                <a:ext uri="{FF2B5EF4-FFF2-40B4-BE49-F238E27FC236}">
                  <a16:creationId xmlns:a16="http://schemas.microsoft.com/office/drawing/2014/main" id="{E27C7642-5C01-436E-AC4F-60CAC59634E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59" y="2205"/>
              <a:ext cx="2736" cy="3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kumimoji="0" lang="zh-CN" altLang="en-US">
                <a:solidFill>
                  <a:srgbClr val="FF0000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130" name="AutoShape 15">
              <a:extLst>
                <a:ext uri="{FF2B5EF4-FFF2-40B4-BE49-F238E27FC236}">
                  <a16:creationId xmlns:a16="http://schemas.microsoft.com/office/drawing/2014/main" id="{4023473A-4142-4B48-96D4-F67544A7E52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19" y="2108"/>
              <a:ext cx="432" cy="560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5131" name="Text Box 16">
              <a:extLst>
                <a:ext uri="{FF2B5EF4-FFF2-40B4-BE49-F238E27FC236}">
                  <a16:creationId xmlns:a16="http://schemas.microsoft.com/office/drawing/2014/main" id="{007BD34D-3C00-4582-BDED-921C3392725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27" y="2198"/>
              <a:ext cx="245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3200" b="1"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可数集与不可数集</a:t>
              </a:r>
            </a:p>
          </p:txBody>
        </p:sp>
        <p:sp>
          <p:nvSpPr>
            <p:cNvPr id="5132" name="Text Box 17">
              <a:extLst>
                <a:ext uri="{FF2B5EF4-FFF2-40B4-BE49-F238E27FC236}">
                  <a16:creationId xmlns:a16="http://schemas.microsoft.com/office/drawing/2014/main" id="{79E63135-475B-4C82-8B95-ABB6BFFB781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13" y="2189"/>
              <a:ext cx="22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2</a:t>
              </a:r>
            </a:p>
          </p:txBody>
        </p:sp>
        <p:sp>
          <p:nvSpPr>
            <p:cNvPr id="5133" name="AutoShape 29">
              <a:extLst>
                <a:ext uri="{FF2B5EF4-FFF2-40B4-BE49-F238E27FC236}">
                  <a16:creationId xmlns:a16="http://schemas.microsoft.com/office/drawing/2014/main" id="{76E265B7-1852-4D73-A063-8644E9ACDD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59" y="3342"/>
              <a:ext cx="2736" cy="36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66FF"/>
                </a:gs>
                <a:gs pos="50000">
                  <a:srgbClr val="D4DFFF"/>
                </a:gs>
                <a:gs pos="100000">
                  <a:srgbClr val="3366FF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5134" name="AutoShape 30">
              <a:extLst>
                <a:ext uri="{FF2B5EF4-FFF2-40B4-BE49-F238E27FC236}">
                  <a16:creationId xmlns:a16="http://schemas.microsoft.com/office/drawing/2014/main" id="{FAD79F13-8FD7-40BB-9CCB-FB653DF029D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19" y="3248"/>
              <a:ext cx="432" cy="544"/>
            </a:xfrm>
            <a:prstGeom prst="diamond">
              <a:avLst/>
            </a:prstGeom>
            <a:solidFill>
              <a:srgbClr val="3366FF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5135" name="Text Box 31">
              <a:extLst>
                <a:ext uri="{FF2B5EF4-FFF2-40B4-BE49-F238E27FC236}">
                  <a16:creationId xmlns:a16="http://schemas.microsoft.com/office/drawing/2014/main" id="{6BB7604E-3045-4AF5-9225-8107D87BD38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035" y="3387"/>
              <a:ext cx="216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高级计数技术</a:t>
              </a:r>
            </a:p>
          </p:txBody>
        </p:sp>
        <p:sp>
          <p:nvSpPr>
            <p:cNvPr id="5136" name="Text Box 32">
              <a:extLst>
                <a:ext uri="{FF2B5EF4-FFF2-40B4-BE49-F238E27FC236}">
                  <a16:creationId xmlns:a16="http://schemas.microsoft.com/office/drawing/2014/main" id="{F7FAA4DC-61A2-4600-8C5D-C9AB44ECC0E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13" y="3329"/>
              <a:ext cx="22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4</a:t>
              </a:r>
            </a:p>
          </p:txBody>
        </p:sp>
        <p:sp>
          <p:nvSpPr>
            <p:cNvPr id="5137" name="AutoShape 19">
              <a:extLst>
                <a:ext uri="{FF2B5EF4-FFF2-40B4-BE49-F238E27FC236}">
                  <a16:creationId xmlns:a16="http://schemas.microsoft.com/office/drawing/2014/main" id="{16296E31-AF59-4ADC-821D-9D5BE9A9F7C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59" y="2768"/>
              <a:ext cx="2736" cy="37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5138" name="AutoShape 20">
              <a:extLst>
                <a:ext uri="{FF2B5EF4-FFF2-40B4-BE49-F238E27FC236}">
                  <a16:creationId xmlns:a16="http://schemas.microsoft.com/office/drawing/2014/main" id="{2B6A1AB6-F8C9-4A8A-B6D6-D31251CE446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19" y="2671"/>
              <a:ext cx="432" cy="561"/>
            </a:xfrm>
            <a:prstGeom prst="diamond">
              <a:avLst/>
            </a:prstGeom>
            <a:solidFill>
              <a:srgbClr val="CC9900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5139" name="Text Box 21">
              <a:extLst>
                <a:ext uri="{FF2B5EF4-FFF2-40B4-BE49-F238E27FC236}">
                  <a16:creationId xmlns:a16="http://schemas.microsoft.com/office/drawing/2014/main" id="{93672CFF-7659-4D9C-83F5-A7163D97FE2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44" y="2762"/>
              <a:ext cx="216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 基本计数技术</a:t>
              </a:r>
            </a:p>
          </p:txBody>
        </p:sp>
        <p:sp>
          <p:nvSpPr>
            <p:cNvPr id="5140" name="Text Box 22">
              <a:extLst>
                <a:ext uri="{FF2B5EF4-FFF2-40B4-BE49-F238E27FC236}">
                  <a16:creationId xmlns:a16="http://schemas.microsoft.com/office/drawing/2014/main" id="{4E6A71E5-2596-4670-9142-6E53EE3EE76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13" y="2751"/>
              <a:ext cx="228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3</a:t>
              </a:r>
            </a:p>
          </p:txBody>
        </p:sp>
      </p:grpSp>
      <p:sp>
        <p:nvSpPr>
          <p:cNvPr id="5124" name="Text Box 2">
            <a:extLst>
              <a:ext uri="{FF2B5EF4-FFF2-40B4-BE49-F238E27FC236}">
                <a16:creationId xmlns:a16="http://schemas.microsoft.com/office/drawing/2014/main" id="{756D6B3E-4B0F-47F8-8119-3F0E2191D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836613"/>
            <a:ext cx="708660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>
                <a:schemeClr val="bg1"/>
              </a:buClr>
              <a:buSzPts val="5400"/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本章学习内容</a:t>
            </a:r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97AEB8D3-5165-493B-A1EE-6C9958DAE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001713"/>
            <a:ext cx="627221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基本计数技术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2E56DCCC-22C0-4AFB-A350-D1679B564BE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124075" y="2708275"/>
            <a:ext cx="5400675" cy="2663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92075" tIns="46038" rIns="92075" bIns="46038"/>
          <a:lstStyle/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加法原理与乘法原理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容斥原理与鸽笼原理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排列计数与组合计数</a:t>
            </a:r>
          </a:p>
        </p:txBody>
      </p:sp>
      <p:pic>
        <p:nvPicPr>
          <p:cNvPr id="3277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2981F95-48F2-4711-8A27-71C1A1A66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>
            <a:extLst>
              <a:ext uri="{FF2B5EF4-FFF2-40B4-BE49-F238E27FC236}">
                <a16:creationId xmlns:a16="http://schemas.microsoft.com/office/drawing/2014/main" id="{F5CEA6C1-0858-4136-A1CD-9A0041769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001713"/>
            <a:ext cx="627221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排列与组合</a:t>
            </a:r>
          </a:p>
        </p:txBody>
      </p:sp>
      <p:pic>
        <p:nvPicPr>
          <p:cNvPr id="3379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EC1E594-8FBC-4DAE-B8ED-524CE4B54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文本占位符 1">
            <a:extLst>
              <a:ext uri="{FF2B5EF4-FFF2-40B4-BE49-F238E27FC236}">
                <a16:creationId xmlns:a16="http://schemas.microsoft.com/office/drawing/2014/main" id="{9AE60010-D317-4A3A-95E9-570DB1648DE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130550" y="2463800"/>
            <a:ext cx="2881313" cy="338455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无重复排列</a:t>
            </a:r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无重复组合</a:t>
            </a:r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可重复排列</a:t>
            </a:r>
            <a:endParaRPr lang="en-US" altLang="zh-CN" sz="3200" b="1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32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可重复组合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B8A8DE-01CF-4E65-83E4-5935D232D08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8BD458-0CAF-4DF4-8E24-0311D8A1A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34820" name="灯片编号占位符 6">
            <a:extLst>
              <a:ext uri="{FF2B5EF4-FFF2-40B4-BE49-F238E27FC236}">
                <a16:creationId xmlns:a16="http://schemas.microsoft.com/office/drawing/2014/main" id="{E1233822-2B6F-4980-86BC-2A929384DF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8F2358-C525-4DE7-9B65-AA171BB1A42B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21" name="Text Box 2">
            <a:extLst>
              <a:ext uri="{FF2B5EF4-FFF2-40B4-BE49-F238E27FC236}">
                <a16:creationId xmlns:a16="http://schemas.microsoft.com/office/drawing/2014/main" id="{52044B07-458C-4535-8360-28BD0F703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765175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无重复排列</a:t>
            </a:r>
          </a:p>
        </p:txBody>
      </p:sp>
      <p:pic>
        <p:nvPicPr>
          <p:cNvPr id="3482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56AA963-D933-4A9D-BAE7-026407858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8087" name="Rectangle 7">
            <a:extLst>
              <a:ext uri="{FF2B5EF4-FFF2-40B4-BE49-F238E27FC236}">
                <a16:creationId xmlns:a16="http://schemas.microsoft.com/office/drawing/2014/main" id="{00F9A93F-524C-4AB4-8116-96A40B1E9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2420938"/>
            <a:ext cx="8064500" cy="3062287"/>
          </a:xfrm>
          <a:solidFill>
            <a:schemeClr val="bg1"/>
          </a:solidFill>
          <a:ln w="285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zh-CN" altLang="es-E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3200" b="1" dirty="0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3200" b="1" dirty="0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32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zh-CN" altLang="es-E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从含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个不同元素的集合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中有序选取的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个元素叫做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的一个</a:t>
            </a:r>
            <a:r>
              <a:rPr lang="es-E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r-</a:t>
            </a:r>
            <a:r>
              <a:rPr lang="zh-CN" altLang="es-E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排列，不同的排列总数记为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P(</a:t>
            </a:r>
            <a:r>
              <a:rPr lang="en-US" altLang="zh-CN" sz="28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n,r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。如果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r = n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，则称这个排列为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的一个</a:t>
            </a:r>
            <a:r>
              <a:rPr lang="zh-CN" altLang="es-E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全排列，简称为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的排列。</a:t>
            </a:r>
          </a:p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显然，当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r&gt;n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时，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P(</a:t>
            </a:r>
            <a:r>
              <a:rPr lang="en-US" altLang="zh-CN" sz="28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n,r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 = 0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3E8EB0-9C77-44BE-B180-74F7BA26F8A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440BC1-7CA8-4BD3-8992-0F57127BB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35844" name="灯片编号占位符 6">
            <a:extLst>
              <a:ext uri="{FF2B5EF4-FFF2-40B4-BE49-F238E27FC236}">
                <a16:creationId xmlns:a16="http://schemas.microsoft.com/office/drawing/2014/main" id="{AF83C214-C6CC-4CA6-8859-C68666C61F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3343791-6CBB-43B1-8A4D-052006564B4B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5" name="Text Box 2">
            <a:extLst>
              <a:ext uri="{FF2B5EF4-FFF2-40B4-BE49-F238E27FC236}">
                <a16:creationId xmlns:a16="http://schemas.microsoft.com/office/drawing/2014/main" id="{817287CD-6138-4D3D-9036-1643955A2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765175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 题</a:t>
            </a:r>
          </a:p>
        </p:txBody>
      </p:sp>
      <p:pic>
        <p:nvPicPr>
          <p:cNvPr id="3584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DD0C7677-1B09-4253-B08B-FAFF6BA88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图片 8">
            <a:extLst>
              <a:ext uri="{FF2B5EF4-FFF2-40B4-BE49-F238E27FC236}">
                <a16:creationId xmlns:a16="http://schemas.microsoft.com/office/drawing/2014/main" id="{815DC1A6-27EE-43B1-A3E9-B5C6A0CF9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998663"/>
            <a:ext cx="7991475" cy="423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日期占位符 4">
            <a:extLst>
              <a:ext uri="{FF2B5EF4-FFF2-40B4-BE49-F238E27FC236}">
                <a16:creationId xmlns:a16="http://schemas.microsoft.com/office/drawing/2014/main" id="{2208B220-79BA-4099-8119-2209527C09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20" name="页脚占位符 5">
            <a:extLst>
              <a:ext uri="{FF2B5EF4-FFF2-40B4-BE49-F238E27FC236}">
                <a16:creationId xmlns:a16="http://schemas.microsoft.com/office/drawing/2014/main" id="{4B70DD50-C2CF-43F0-84A6-614239BF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37892" name="灯片编号占位符 6">
            <a:extLst>
              <a:ext uri="{FF2B5EF4-FFF2-40B4-BE49-F238E27FC236}">
                <a16:creationId xmlns:a16="http://schemas.microsoft.com/office/drawing/2014/main" id="{3A769722-1DD6-4B40-AE65-2D3D730D00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694C85B-43E5-4933-8E97-3877225335E8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893" name="Text Box 2">
            <a:extLst>
              <a:ext uri="{FF2B5EF4-FFF2-40B4-BE49-F238E27FC236}">
                <a16:creationId xmlns:a16="http://schemas.microsoft.com/office/drawing/2014/main" id="{D13BAB2E-F67A-4422-B662-02D2F75F3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765175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环形排列</a:t>
            </a:r>
          </a:p>
        </p:txBody>
      </p:sp>
      <p:pic>
        <p:nvPicPr>
          <p:cNvPr id="3789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2B96F91-3085-4811-A28F-682D8F4D7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49275"/>
            <a:ext cx="12319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9110" name="Rectangle 6">
            <a:extLst>
              <a:ext uri="{FF2B5EF4-FFF2-40B4-BE49-F238E27FC236}">
                <a16:creationId xmlns:a16="http://schemas.microsoft.com/office/drawing/2014/main" id="{5EF3323B-5687-431E-B10E-9E8CE18931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4513" y="1989138"/>
            <a:ext cx="8064500" cy="1589087"/>
          </a:xfrm>
          <a:solidFill>
            <a:schemeClr val="bg1"/>
          </a:solidFill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en-US" altLang="zh-CN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【</a:t>
            </a:r>
            <a:r>
              <a:rPr lang="zh-CN" altLang="en-US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例</a:t>
            </a:r>
            <a:r>
              <a:rPr lang="en-US" altLang="zh-CN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】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 6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个人围坐在圆桌上，有多少种不同的坐法？通过转圈得到的坐法视为同一种坐法。</a:t>
            </a:r>
          </a:p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en-US" altLang="zh-CN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en-US" altLang="zh-CN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 6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个人围坐在圆桌上，有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120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种不同的坐法。</a:t>
            </a:r>
          </a:p>
        </p:txBody>
      </p:sp>
      <p:grpSp>
        <p:nvGrpSpPr>
          <p:cNvPr id="37896" name="Group 7">
            <a:extLst>
              <a:ext uri="{FF2B5EF4-FFF2-40B4-BE49-F238E27FC236}">
                <a16:creationId xmlns:a16="http://schemas.microsoft.com/office/drawing/2014/main" id="{863F711E-7345-4E32-B379-9CA0AFBAB613}"/>
              </a:ext>
            </a:extLst>
          </p:cNvPr>
          <p:cNvGrpSpPr>
            <a:grpSpLocks/>
          </p:cNvGrpSpPr>
          <p:nvPr/>
        </p:nvGrpSpPr>
        <p:grpSpPr bwMode="auto">
          <a:xfrm>
            <a:off x="2843213" y="3789363"/>
            <a:ext cx="3168650" cy="2447925"/>
            <a:chOff x="3833" y="1480"/>
            <a:chExt cx="1632" cy="1431"/>
          </a:xfrm>
        </p:grpSpPr>
        <p:sp>
          <p:nvSpPr>
            <p:cNvPr id="37897" name="Oval 8">
              <a:extLst>
                <a:ext uri="{FF2B5EF4-FFF2-40B4-BE49-F238E27FC236}">
                  <a16:creationId xmlns:a16="http://schemas.microsoft.com/office/drawing/2014/main" id="{DFC179AE-9274-44CF-8FED-A65EDF9BE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3" y="1620"/>
              <a:ext cx="1042" cy="1129"/>
            </a:xfrm>
            <a:prstGeom prst="ellips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>
                      <a:alpha val="45882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898" name="Oval 9">
              <a:extLst>
                <a:ext uri="{FF2B5EF4-FFF2-40B4-BE49-F238E27FC236}">
                  <a16:creationId xmlns:a16="http://schemas.microsoft.com/office/drawing/2014/main" id="{7A677F7F-3717-4B80-B7DD-30E59376E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" y="1759"/>
              <a:ext cx="47" cy="51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899" name="Oval 10">
              <a:extLst>
                <a:ext uri="{FF2B5EF4-FFF2-40B4-BE49-F238E27FC236}">
                  <a16:creationId xmlns:a16="http://schemas.microsoft.com/office/drawing/2014/main" id="{4D2226D2-E889-4DAB-9545-A5A058770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0" y="1759"/>
              <a:ext cx="47" cy="51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900" name="Oval 11">
              <a:extLst>
                <a:ext uri="{FF2B5EF4-FFF2-40B4-BE49-F238E27FC236}">
                  <a16:creationId xmlns:a16="http://schemas.microsoft.com/office/drawing/2014/main" id="{BCC87F32-85D1-47EE-A61D-6C1D89210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" y="2596"/>
              <a:ext cx="47" cy="51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901" name="Oval 12">
              <a:extLst>
                <a:ext uri="{FF2B5EF4-FFF2-40B4-BE49-F238E27FC236}">
                  <a16:creationId xmlns:a16="http://schemas.microsoft.com/office/drawing/2014/main" id="{9FF3C7E1-E627-4A62-BCE4-865B667E7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8" y="2174"/>
              <a:ext cx="47" cy="51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902" name="Oval 13">
              <a:extLst>
                <a:ext uri="{FF2B5EF4-FFF2-40B4-BE49-F238E27FC236}">
                  <a16:creationId xmlns:a16="http://schemas.microsoft.com/office/drawing/2014/main" id="{D538FB8D-8563-405C-B386-0FA0CB6B3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2596"/>
              <a:ext cx="47" cy="51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903" name="Text Box 14">
              <a:extLst>
                <a:ext uri="{FF2B5EF4-FFF2-40B4-BE49-F238E27FC236}">
                  <a16:creationId xmlns:a16="http://schemas.microsoft.com/office/drawing/2014/main" id="{7B82BBEA-4B5C-43A2-9621-1E6BFF15B2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2" y="2024"/>
              <a:ext cx="26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>
                      <a:alpha val="4588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</a:t>
              </a:r>
            </a:p>
          </p:txBody>
        </p:sp>
        <p:sp>
          <p:nvSpPr>
            <p:cNvPr id="37904" name="Text Box 15">
              <a:extLst>
                <a:ext uri="{FF2B5EF4-FFF2-40B4-BE49-F238E27FC236}">
                  <a16:creationId xmlns:a16="http://schemas.microsoft.com/office/drawing/2014/main" id="{710D2C96-8476-40F0-A1F1-DA9FFCE79A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7" y="1493"/>
              <a:ext cx="446" cy="4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>
                      <a:alpha val="4588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E</a:t>
              </a:r>
            </a:p>
          </p:txBody>
        </p:sp>
        <p:sp>
          <p:nvSpPr>
            <p:cNvPr id="37905" name="Text Box 16">
              <a:extLst>
                <a:ext uri="{FF2B5EF4-FFF2-40B4-BE49-F238E27FC236}">
                  <a16:creationId xmlns:a16="http://schemas.microsoft.com/office/drawing/2014/main" id="{B844FBC8-CF09-474E-93EB-2AC426A47A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4" y="1480"/>
              <a:ext cx="446" cy="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>
                      <a:alpha val="4588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F</a:t>
              </a:r>
            </a:p>
          </p:txBody>
        </p:sp>
        <p:sp>
          <p:nvSpPr>
            <p:cNvPr id="37906" name="Text Box 17">
              <a:extLst>
                <a:ext uri="{FF2B5EF4-FFF2-40B4-BE49-F238E27FC236}">
                  <a16:creationId xmlns:a16="http://schemas.microsoft.com/office/drawing/2014/main" id="{59A5045F-A027-445F-B133-36FA6E0B81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2002"/>
              <a:ext cx="445" cy="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>
                      <a:alpha val="4588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B</a:t>
              </a:r>
            </a:p>
          </p:txBody>
        </p:sp>
        <p:sp>
          <p:nvSpPr>
            <p:cNvPr id="37907" name="Text Box 18">
              <a:extLst>
                <a:ext uri="{FF2B5EF4-FFF2-40B4-BE49-F238E27FC236}">
                  <a16:creationId xmlns:a16="http://schemas.microsoft.com/office/drawing/2014/main" id="{625D4D98-DC99-451F-A2BE-4B361AA0C5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9" y="2492"/>
              <a:ext cx="446" cy="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>
                      <a:alpha val="4588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D</a:t>
              </a:r>
            </a:p>
          </p:txBody>
        </p:sp>
        <p:sp>
          <p:nvSpPr>
            <p:cNvPr id="37908" name="Text Box 19">
              <a:extLst>
                <a:ext uri="{FF2B5EF4-FFF2-40B4-BE49-F238E27FC236}">
                  <a16:creationId xmlns:a16="http://schemas.microsoft.com/office/drawing/2014/main" id="{81914627-3B5D-4FA0-9575-62DABF04C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2603"/>
              <a:ext cx="44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>
                      <a:alpha val="4588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C</a:t>
              </a:r>
            </a:p>
          </p:txBody>
        </p:sp>
        <p:sp>
          <p:nvSpPr>
            <p:cNvPr id="37909" name="Oval 20">
              <a:extLst>
                <a:ext uri="{FF2B5EF4-FFF2-40B4-BE49-F238E27FC236}">
                  <a16:creationId xmlns:a16="http://schemas.microsoft.com/office/drawing/2014/main" id="{7C1357F5-9C27-41B0-9B01-8DFE6A5D8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9" y="2174"/>
              <a:ext cx="47" cy="51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4">
            <a:extLst>
              <a:ext uri="{FF2B5EF4-FFF2-40B4-BE49-F238E27FC236}">
                <a16:creationId xmlns:a16="http://schemas.microsoft.com/office/drawing/2014/main" id="{7EDAF0DA-9A0C-4AAE-97B1-9C964A9C10C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F91E6659-56A8-42D1-AFB4-F3034B7D1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计算机应用技术研究所</a:t>
            </a:r>
          </a:p>
        </p:txBody>
      </p:sp>
      <p:sp>
        <p:nvSpPr>
          <p:cNvPr id="38916" name="灯片编号占位符 6">
            <a:extLst>
              <a:ext uri="{FF2B5EF4-FFF2-40B4-BE49-F238E27FC236}">
                <a16:creationId xmlns:a16="http://schemas.microsoft.com/office/drawing/2014/main" id="{3E836A05-48E9-469A-A0DE-C4D8A4389E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1C9BE95-4159-4E0C-A6EB-F40232E6994B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17" name="Text Box 2">
            <a:extLst>
              <a:ext uri="{FF2B5EF4-FFF2-40B4-BE49-F238E27FC236}">
                <a16:creationId xmlns:a16="http://schemas.microsoft.com/office/drawing/2014/main" id="{C3DA7F3D-8D49-40A3-93B6-39DA426D5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765175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环形排列</a:t>
            </a:r>
          </a:p>
        </p:txBody>
      </p:sp>
      <p:pic>
        <p:nvPicPr>
          <p:cNvPr id="3891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58E488A7-EA94-45AB-B2D4-84C29FB8F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163" y="549275"/>
            <a:ext cx="1093787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0148" name="Rectangle 20">
            <a:extLst>
              <a:ext uri="{FF2B5EF4-FFF2-40B4-BE49-F238E27FC236}">
                <a16:creationId xmlns:a16="http://schemas.microsoft.com/office/drawing/2014/main" id="{2ED066CD-BC06-4BD2-9A75-76D450B70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138363"/>
            <a:ext cx="8423275" cy="1595437"/>
          </a:xfrm>
          <a:prstGeom prst="rect">
            <a:avLst/>
          </a:prstGeom>
          <a:solidFill>
            <a:schemeClr val="bg1">
              <a:alpha val="89999"/>
            </a:schemeClr>
          </a:solidFill>
          <a:ln w="28575" algn="ctr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rgbClr val="006600"/>
                </a:solidFill>
              </a:rPr>
              <a:t>【</a:t>
            </a:r>
            <a:r>
              <a:rPr lang="zh-CN" altLang="en-US" sz="28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】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个人围坐圆桌上，有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(n-1)!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种不同的坐法，称这种排列为</a:t>
            </a:r>
            <a:r>
              <a:rPr lang="zh-CN" alt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环排列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，从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个人中选出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个人为圆桌而坐称为</a:t>
            </a:r>
            <a:r>
              <a:rPr lang="zh-CN" alt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环</a:t>
            </a:r>
            <a:r>
              <a:rPr lang="en-US" altLang="zh-CN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r-</a:t>
            </a:r>
            <a:r>
              <a:rPr lang="zh-CN" alt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排列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560149" name="Rectangle 21">
            <a:extLst>
              <a:ext uri="{FF2B5EF4-FFF2-40B4-BE49-F238E27FC236}">
                <a16:creationId xmlns:a16="http://schemas.microsoft.com/office/drawing/2014/main" id="{2B6F66BE-780B-4DC3-96A5-CC2A539797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4351338"/>
            <a:ext cx="8423275" cy="1557337"/>
          </a:xfrm>
          <a:solidFill>
            <a:schemeClr val="bg1"/>
          </a:solidFill>
          <a:ln w="285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altLang="zh-CN" sz="2800" b="1" dirty="0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b="1" dirty="0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定理</a:t>
            </a:r>
            <a:r>
              <a:rPr lang="en-US" altLang="zh-CN" sz="2800" b="1" dirty="0">
                <a:solidFill>
                  <a:srgbClr val="00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】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含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个不同元素集合的环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r-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排列数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Pc(</a:t>
            </a:r>
            <a:r>
              <a:rPr lang="en-US" altLang="zh-CN" sz="2800" b="1" dirty="0" err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n,r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</a:p>
          <a:p>
            <a:pPr eaLnBrk="1" hangingPunct="1">
              <a:buFontTx/>
              <a:buNone/>
              <a:defRPr/>
            </a:pPr>
            <a:endParaRPr lang="zh-CN" altLang="en-US" sz="2800" b="1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Tx/>
              <a:buNone/>
              <a:defRPr/>
            </a:pPr>
            <a:endParaRPr lang="en-US" altLang="zh-CN" sz="2800" b="1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8921" name="Object 22">
            <a:extLst>
              <a:ext uri="{FF2B5EF4-FFF2-40B4-BE49-F238E27FC236}">
                <a16:creationId xmlns:a16="http://schemas.microsoft.com/office/drawing/2014/main" id="{59F65275-8D53-4C4A-9FF5-8DAEA824120E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519363" y="4868863"/>
          <a:ext cx="410368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3" name="Equation" r:id="rId5" imgW="1676400" imgH="289560" progId="Equation.DSMT4">
                  <p:embed/>
                </p:oleObj>
              </mc:Choice>
              <mc:Fallback>
                <p:oleObj name="Equation" r:id="rId5" imgW="1676400" imgH="28956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363" y="4868863"/>
                        <a:ext cx="4103687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46665F-4D9F-4073-9845-F0A3623E149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E13E0B-38FF-482D-9125-8AD277861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39940" name="灯片编号占位符 6">
            <a:extLst>
              <a:ext uri="{FF2B5EF4-FFF2-40B4-BE49-F238E27FC236}">
                <a16:creationId xmlns:a16="http://schemas.microsoft.com/office/drawing/2014/main" id="{EF8721A1-3BD5-45B5-AC73-C42726A06D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832D03-32BB-4EEB-A016-E38D48E3B4D3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1" name="Text Box 2">
            <a:extLst>
              <a:ext uri="{FF2B5EF4-FFF2-40B4-BE49-F238E27FC236}">
                <a16:creationId xmlns:a16="http://schemas.microsoft.com/office/drawing/2014/main" id="{C7A81205-11EA-4BF5-B592-C48EFDD04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765175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3994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54F239D1-1681-4B3B-B9E0-C7F36C4A3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1161" name="Rectangle 9">
            <a:extLst>
              <a:ext uri="{FF2B5EF4-FFF2-40B4-BE49-F238E27FC236}">
                <a16:creationId xmlns:a16="http://schemas.microsoft.com/office/drawing/2014/main" id="{8B2FDE05-4BC1-4E40-AB87-E0C0EE039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2382838"/>
            <a:ext cx="7993062" cy="3206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defRPr/>
            </a:pPr>
            <a:r>
              <a:rPr lang="en-US" altLang="zh-CN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【</a:t>
            </a:r>
            <a:r>
              <a:rPr lang="zh-CN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例</a:t>
            </a:r>
            <a:r>
              <a:rPr lang="en-US" altLang="zh-CN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】</a:t>
            </a:r>
            <a:r>
              <a:rPr kumimoji="0" lang="zh-CN" altLang="es-E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求满足下列条件的排列数。</a:t>
            </a:r>
          </a:p>
          <a:p>
            <a:pPr algn="l" eaLnBrk="1" hangingPunct="1">
              <a:lnSpc>
                <a:spcPct val="120000"/>
              </a:lnSpc>
              <a:defRPr/>
            </a:pPr>
            <a:r>
              <a:rPr kumimoji="0" lang="es-E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(</a:t>
            </a:r>
            <a:r>
              <a:rPr kumimoji="0"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1)10</a:t>
            </a:r>
            <a:r>
              <a:rPr kumimoji="0"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个男孩和</a:t>
            </a:r>
            <a:r>
              <a:rPr kumimoji="0"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0"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个女孩</a:t>
            </a:r>
            <a:r>
              <a:rPr kumimoji="0" lang="zh-CN" altLang="en-US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站成一排</a:t>
            </a:r>
            <a:r>
              <a:rPr kumimoji="0"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kumimoji="0" lang="zh-CN" altLang="en-US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无两个女孩相邻。</a:t>
            </a:r>
          </a:p>
          <a:p>
            <a:pPr algn="l" eaLnBrk="1" hangingPunct="1">
              <a:lnSpc>
                <a:spcPct val="120000"/>
              </a:lnSpc>
              <a:defRPr/>
            </a:pPr>
            <a:r>
              <a:rPr kumimoji="0"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kumimoji="0"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(2)10</a:t>
            </a:r>
            <a:r>
              <a:rPr kumimoji="0"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个男孩和</a:t>
            </a:r>
            <a:r>
              <a:rPr kumimoji="0"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0"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个女孩</a:t>
            </a:r>
            <a:r>
              <a:rPr kumimoji="0" lang="zh-CN" altLang="en-US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站成一圆圈</a:t>
            </a:r>
            <a:r>
              <a:rPr kumimoji="0"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kumimoji="0" lang="zh-CN" altLang="en-US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无两个女孩相邻</a:t>
            </a:r>
            <a:r>
              <a:rPr kumimoji="0"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4EE299-F7B5-4976-90E1-25CABAF9EEB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A06480-08C0-4703-B80D-F0103103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0964" name="灯片编号占位符 6">
            <a:extLst>
              <a:ext uri="{FF2B5EF4-FFF2-40B4-BE49-F238E27FC236}">
                <a16:creationId xmlns:a16="http://schemas.microsoft.com/office/drawing/2014/main" id="{2C27A755-C9F3-4A91-89B3-9A69A1E36E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448699-BA8B-4CCE-9A5B-CFADA691F842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965" name="Text Box 2">
            <a:extLst>
              <a:ext uri="{FF2B5EF4-FFF2-40B4-BE49-F238E27FC236}">
                <a16:creationId xmlns:a16="http://schemas.microsoft.com/office/drawing/2014/main" id="{A05DD264-89FA-4BF9-9337-4FB9B5B7B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765175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4096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90523137-5EBF-40F2-AFE0-19E473687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7" name="矩形 1">
            <a:extLst>
              <a:ext uri="{FF2B5EF4-FFF2-40B4-BE49-F238E27FC236}">
                <a16:creationId xmlns:a16="http://schemas.microsoft.com/office/drawing/2014/main" id="{5DD81AEE-DAD9-4BAB-8457-575558244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844675"/>
            <a:ext cx="8064500" cy="399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把男孩看成格子分界，每两个男孩之间看成一个空格，女孩采用插空方法站进去，可保证任意两个女孩不相邻。 因此，满足条件的排列需要分两步完成。</a:t>
            </a:r>
            <a:endParaRPr lang="en-US" altLang="zh-CN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在（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）中，先让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个男孩按全排列站成一排，然后将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个女孩插入到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个男孩所形成的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个空格中。在（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）中，先将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 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个男孩做环排列，站成一个圆圈，然后将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 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个女孩插入到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 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个男孩所形成的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 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个空格中。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885D33-FD5D-4902-82AF-D5F05E03565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B3AE04-6127-4848-90DA-2146B11EB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计算机应用技术研究所</a:t>
            </a:r>
          </a:p>
        </p:txBody>
      </p:sp>
      <p:sp>
        <p:nvSpPr>
          <p:cNvPr id="41988" name="灯片编号占位符 6">
            <a:extLst>
              <a:ext uri="{FF2B5EF4-FFF2-40B4-BE49-F238E27FC236}">
                <a16:creationId xmlns:a16="http://schemas.microsoft.com/office/drawing/2014/main" id="{D821D98A-6072-4689-B7ED-4C4B8B3272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3E44FE9-BBC1-436A-925A-C1F1ACE9D06A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989" name="Text Box 2">
            <a:extLst>
              <a:ext uri="{FF2B5EF4-FFF2-40B4-BE49-F238E27FC236}">
                <a16:creationId xmlns:a16="http://schemas.microsoft.com/office/drawing/2014/main" id="{51CD645D-90CA-4429-96CE-2BA23E4CA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765175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4199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FB28C2C-595E-4EC4-90E1-05E77254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图片 1">
            <a:extLst>
              <a:ext uri="{FF2B5EF4-FFF2-40B4-BE49-F238E27FC236}">
                <a16:creationId xmlns:a16="http://schemas.microsoft.com/office/drawing/2014/main" id="{0A3C90C4-969B-4B85-BD80-877E66F47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2024063"/>
            <a:ext cx="9053513" cy="398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4">
            <a:extLst>
              <a:ext uri="{FF2B5EF4-FFF2-40B4-BE49-F238E27FC236}">
                <a16:creationId xmlns:a16="http://schemas.microsoft.com/office/drawing/2014/main" id="{5BC9A0C8-A67D-4862-99F2-B3186DF345F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14D1AEFF-C1BC-4879-9C51-52EB5D8D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3012" name="灯片编号占位符 6">
            <a:extLst>
              <a:ext uri="{FF2B5EF4-FFF2-40B4-BE49-F238E27FC236}">
                <a16:creationId xmlns:a16="http://schemas.microsoft.com/office/drawing/2014/main" id="{DB539BFE-6F35-4CDC-BC0E-F593B234B2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0EBCAC-FD70-44EB-849D-C342C926624A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3" name="Text Box 2">
            <a:extLst>
              <a:ext uri="{FF2B5EF4-FFF2-40B4-BE49-F238E27FC236}">
                <a16:creationId xmlns:a16="http://schemas.microsoft.com/office/drawing/2014/main" id="{F1516535-2D39-4317-835E-6E6696D48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785813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无重复组合</a:t>
            </a:r>
          </a:p>
        </p:txBody>
      </p:sp>
      <p:pic>
        <p:nvPicPr>
          <p:cNvPr id="4301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DF1D08E-1ACD-4CF3-92FF-C6A03B1FE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Rectangle 4">
            <a:extLst>
              <a:ext uri="{FF2B5EF4-FFF2-40B4-BE49-F238E27FC236}">
                <a16:creationId xmlns:a16="http://schemas.microsoft.com/office/drawing/2014/main" id="{0BEB772D-31D8-43E4-8F46-C6D7C84215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2133600"/>
            <a:ext cx="7772400" cy="1574800"/>
          </a:xfrm>
          <a:solidFill>
            <a:schemeClr val="bg1"/>
          </a:solidFill>
          <a:ln w="285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s-ES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800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从含有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个不同元素的集合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中无序选取的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个元素叫做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的一个</a:t>
            </a:r>
            <a:r>
              <a:rPr lang="es-ES" altLang="zh-CN" sz="2800" b="1" u="sng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r-</a:t>
            </a:r>
            <a:r>
              <a:rPr lang="zh-CN" altLang="es-ES" sz="2800" b="1" u="sng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组合</a:t>
            </a:r>
            <a:r>
              <a:rPr lang="zh-CN" altLang="es-E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，不同的组合总数记为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C(n,r)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</a:p>
        </p:txBody>
      </p:sp>
      <p:sp>
        <p:nvSpPr>
          <p:cNvPr id="43016" name="Rectangle 5">
            <a:extLst>
              <a:ext uri="{FF2B5EF4-FFF2-40B4-BE49-F238E27FC236}">
                <a16:creationId xmlns:a16="http://schemas.microsoft.com/office/drawing/2014/main" id="{989858E5-2069-4BEF-BC1D-C979B9220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" y="4152900"/>
            <a:ext cx="7777163" cy="2011363"/>
          </a:xfrm>
          <a:prstGeom prst="rect">
            <a:avLst/>
          </a:prstGeom>
          <a:solidFill>
            <a:schemeClr val="bg1"/>
          </a:solidFill>
          <a:ln w="28575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定理</a:t>
            </a:r>
            <a:r>
              <a:rPr lang="en-US" altLang="zh-CN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对满足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r≤n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的正整数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有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Tx/>
              <a:buNone/>
            </a:pP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Tx/>
              <a:buNone/>
            </a:pP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Tx/>
              <a:buNone/>
            </a:pP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3017" name="Object 6">
            <a:extLst>
              <a:ext uri="{FF2B5EF4-FFF2-40B4-BE49-F238E27FC236}">
                <a16:creationId xmlns:a16="http://schemas.microsoft.com/office/drawing/2014/main" id="{6E6F4ED5-F56D-41AC-8C52-6F0BBF3DBC8E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484438" y="4868863"/>
          <a:ext cx="3887787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9" name="Equation" r:id="rId5" imgW="1028700" imgH="278331" progId="Equation.DSMT4">
                  <p:embed/>
                </p:oleObj>
              </mc:Choice>
              <mc:Fallback>
                <p:oleObj name="Equation" r:id="rId5" imgW="1028700" imgH="278331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868863"/>
                        <a:ext cx="3887787" cy="107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3">
            <a:extLst>
              <a:ext uri="{FF2B5EF4-FFF2-40B4-BE49-F238E27FC236}">
                <a16:creationId xmlns:a16="http://schemas.microsoft.com/office/drawing/2014/main" id="{EDF8E7DE-6969-4E47-A4CC-DA616F3ACD4D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C35AB03-AA1E-48B6-BDE2-907C88DD846A}" type="datetime1"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47" name="页脚占位符 4">
            <a:extLst>
              <a:ext uri="{FF2B5EF4-FFF2-40B4-BE49-F238E27FC236}">
                <a16:creationId xmlns:a16="http://schemas.microsoft.com/office/drawing/2014/main" id="{924C64AB-E78A-4FEE-9A82-2C420232CF95}"/>
              </a:ext>
            </a:extLst>
          </p:cNvPr>
          <p:cNvSpPr txBox="1">
            <a:spLocks noGrp="1"/>
          </p:cNvSpPr>
          <p:nvPr/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</a:rPr>
              <a:t>计算机应用技术研究所</a:t>
            </a:r>
          </a:p>
        </p:txBody>
      </p:sp>
      <p:sp>
        <p:nvSpPr>
          <p:cNvPr id="6148" name="灯片编号占位符 5">
            <a:extLst>
              <a:ext uri="{FF2B5EF4-FFF2-40B4-BE49-F238E27FC236}">
                <a16:creationId xmlns:a16="http://schemas.microsoft.com/office/drawing/2014/main" id="{E3636E0F-7635-4400-BD93-30604804BB0D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25E1813-F1CC-4C0D-8F33-BADD464EBFE5}" type="slidenum">
              <a:rPr lang="en-US" altLang="zh-CN" sz="1400" b="1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49" name="Rectangle 4">
            <a:extLst>
              <a:ext uri="{FF2B5EF4-FFF2-40B4-BE49-F238E27FC236}">
                <a16:creationId xmlns:a16="http://schemas.microsoft.com/office/drawing/2014/main" id="{E5EEB477-D684-4672-A6DE-1BA66475D110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042988" y="2565400"/>
            <a:ext cx="7702550" cy="1655763"/>
          </a:xfrm>
          <a:solidFill>
            <a:srgbClr val="0000FF"/>
          </a:solidFill>
        </p:spPr>
        <p:txBody>
          <a:bodyPr/>
          <a:lstStyle/>
          <a:p>
            <a:pPr eaLnBrk="1" hangingPunct="1"/>
            <a:r>
              <a:rPr lang="zh-CN" altLang="en-US" sz="6600" b="1">
                <a:solidFill>
                  <a:schemeClr val="bg1"/>
                </a:solidFill>
              </a:rPr>
              <a:t>基本计数技术</a:t>
            </a:r>
          </a:p>
        </p:txBody>
      </p:sp>
      <p:pic>
        <p:nvPicPr>
          <p:cNvPr id="6150" name="Picture 7" descr="C:\Program Files\Microsoft Office\MEDIA\CAGCAT10\j0292982.wmf">
            <a:extLst>
              <a:ext uri="{FF2B5EF4-FFF2-40B4-BE49-F238E27FC236}">
                <a16:creationId xmlns:a16="http://schemas.microsoft.com/office/drawing/2014/main" id="{FA80C571-D169-4342-A649-B4A38B8F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4738688"/>
            <a:ext cx="13716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746B10-2BBA-4227-AB56-2CB01CA56D7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6C6080-4E6E-466A-9739-0A26D4849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2138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4036" name="灯片编号占位符 6">
            <a:extLst>
              <a:ext uri="{FF2B5EF4-FFF2-40B4-BE49-F238E27FC236}">
                <a16:creationId xmlns:a16="http://schemas.microsoft.com/office/drawing/2014/main" id="{280A51E4-EB4D-4E37-B886-9DC8A80865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EB75CB-FF95-46E5-900B-297AEC66F86E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37" name="Text Box 2">
            <a:extLst>
              <a:ext uri="{FF2B5EF4-FFF2-40B4-BE49-F238E27FC236}">
                <a16:creationId xmlns:a16="http://schemas.microsoft.com/office/drawing/2014/main" id="{DF5D42DA-16A8-4BF8-8745-D74C47D06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4403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93F2711-0C99-47DD-A198-ACEE6DB86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9" name="Rectangle 10">
            <a:extLst>
              <a:ext uri="{FF2B5EF4-FFF2-40B4-BE49-F238E27FC236}">
                <a16:creationId xmlns:a16="http://schemas.microsoft.com/office/drawing/2014/main" id="{863752D4-701C-42ED-B1A3-DAAEF616BF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2420938"/>
            <a:ext cx="8569325" cy="2924175"/>
          </a:xfrm>
          <a:solidFill>
            <a:schemeClr val="bg1"/>
          </a:solidFill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en-US" altLang="zh-CN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【</a:t>
            </a:r>
            <a:r>
              <a:rPr lang="zh-CN" altLang="en-US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例</a:t>
            </a:r>
            <a:r>
              <a:rPr lang="en-US" altLang="zh-CN" b="1">
                <a:solidFill>
                  <a:srgbClr val="0066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】</a:t>
            </a:r>
            <a:r>
              <a:rPr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一副</a:t>
            </a:r>
            <a:r>
              <a:rPr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52</a:t>
            </a:r>
            <a:r>
              <a:rPr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张的扑克牌含有</a:t>
            </a:r>
            <a:r>
              <a:rPr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种花色：梅花、方片、红桃和黑桃；各有</a:t>
            </a:r>
            <a:r>
              <a:rPr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13</a:t>
            </a:r>
            <a:r>
              <a:rPr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种点数，分别为</a:t>
            </a:r>
            <a:r>
              <a:rPr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A, 2-10, J, Q, K</a:t>
            </a:r>
            <a:r>
              <a:rPr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。试求满足下列条件的组合数。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（</a:t>
            </a:r>
            <a:r>
              <a:rPr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张牌称为一手牌，一手牌共有多少种可能的组合？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（</a:t>
            </a:r>
            <a:r>
              <a:rPr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）一手牌</a:t>
            </a:r>
            <a:r>
              <a:rPr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张都是同一花色，有多少种可能的组合？   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4">
            <a:extLst>
              <a:ext uri="{FF2B5EF4-FFF2-40B4-BE49-F238E27FC236}">
                <a16:creationId xmlns:a16="http://schemas.microsoft.com/office/drawing/2014/main" id="{853C2D50-486A-4C78-9A97-5502E0ED4C1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0203E450-0AF9-4A2A-9B38-80D1C73A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5060" name="灯片编号占位符 6">
            <a:extLst>
              <a:ext uri="{FF2B5EF4-FFF2-40B4-BE49-F238E27FC236}">
                <a16:creationId xmlns:a16="http://schemas.microsoft.com/office/drawing/2014/main" id="{117AFF47-CA43-4FF9-9269-11428D36CD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88125" y="64008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371E31B-8576-4B32-A2BB-C1E1B4C913F6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061" name="Text Box 2">
            <a:extLst>
              <a:ext uri="{FF2B5EF4-FFF2-40B4-BE49-F238E27FC236}">
                <a16:creationId xmlns:a16="http://schemas.microsoft.com/office/drawing/2014/main" id="{63BA4CDB-EAB5-4273-B464-6A01889CE4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4506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BA502A4A-EF72-4F5B-B9A1-BCCFA52F3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5254" name="Rectangle 6">
            <a:extLst>
              <a:ext uri="{FF2B5EF4-FFF2-40B4-BE49-F238E27FC236}">
                <a16:creationId xmlns:a16="http://schemas.microsoft.com/office/drawing/2014/main" id="{565F3BF4-BD80-4C77-93F2-B2901C9FD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2349500"/>
            <a:ext cx="7488238" cy="1203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  <a:defRPr/>
            </a:pPr>
            <a:r>
              <a:rPr lang="en-US" altLang="zh-CN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到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300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中选三个不同的数，并且这三个数之和能被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整除，问有多少种方式？</a:t>
            </a:r>
          </a:p>
        </p:txBody>
      </p:sp>
      <p:sp>
        <p:nvSpPr>
          <p:cNvPr id="565255" name="Rectangle 7">
            <a:extLst>
              <a:ext uri="{FF2B5EF4-FFF2-40B4-BE49-F238E27FC236}">
                <a16:creationId xmlns:a16="http://schemas.microsoft.com/office/drawing/2014/main" id="{AE18D2A2-4332-479F-9685-240C2E55C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4146550"/>
            <a:ext cx="7705725" cy="15446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【</a:t>
            </a:r>
            <a:r>
              <a:rPr lang="zh-CN" altLang="en-US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多少个</a:t>
            </a:r>
            <a:r>
              <a:rPr kumimoji="0"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位二进制串包含</a:t>
            </a:r>
          </a:p>
          <a:p>
            <a:pPr algn="l" eaLnBrk="1" hangingPunct="1">
              <a:defRPr/>
            </a:pPr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kumimoji="0"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a)</a:t>
            </a:r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恰好</a:t>
            </a:r>
            <a:r>
              <a:rPr kumimoji="0"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kumimoji="0"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？  </a:t>
            </a:r>
            <a:r>
              <a:rPr kumimoji="0"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b)</a:t>
            </a:r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至多</a:t>
            </a:r>
            <a:r>
              <a:rPr kumimoji="0"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kumimoji="0"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？ </a:t>
            </a:r>
            <a:r>
              <a:rPr kumimoji="0"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c)</a:t>
            </a:r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至少</a:t>
            </a:r>
            <a:r>
              <a:rPr kumimoji="0"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kumimoji="0"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？ </a:t>
            </a:r>
          </a:p>
          <a:p>
            <a:pPr algn="l" eaLnBrk="1" hangingPunct="1">
              <a:defRPr/>
            </a:pPr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kumimoji="0"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d) 0</a:t>
            </a:r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的个数与</a:t>
            </a:r>
            <a:r>
              <a:rPr kumimoji="0"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的个数相等？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4">
            <a:extLst>
              <a:ext uri="{FF2B5EF4-FFF2-40B4-BE49-F238E27FC236}">
                <a16:creationId xmlns:a16="http://schemas.microsoft.com/office/drawing/2014/main" id="{2FB1C6B5-8D28-4E05-AC9F-31705EF7A75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0936C5E5-1D95-4A77-B080-0D15DA14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6084" name="灯片编号占位符 6">
            <a:extLst>
              <a:ext uri="{FF2B5EF4-FFF2-40B4-BE49-F238E27FC236}">
                <a16:creationId xmlns:a16="http://schemas.microsoft.com/office/drawing/2014/main" id="{7BE7E109-AB85-47F8-815F-C51E4B7C62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88125" y="64008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C2F500-7EC3-45F0-AC19-B3EFFECDC5AC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085" name="Text Box 2">
            <a:extLst>
              <a:ext uri="{FF2B5EF4-FFF2-40B4-BE49-F238E27FC236}">
                <a16:creationId xmlns:a16="http://schemas.microsoft.com/office/drawing/2014/main" id="{10054431-AE73-4CE2-B927-60EDDB5BE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09600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4608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A38942B-5CF3-4B79-8856-21502E4BB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549275"/>
            <a:ext cx="1079500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图片 10">
            <a:extLst>
              <a:ext uri="{FF2B5EF4-FFF2-40B4-BE49-F238E27FC236}">
                <a16:creationId xmlns:a16="http://schemas.microsoft.com/office/drawing/2014/main" id="{2EBCCB63-D5F3-4ED6-8949-26A472A91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44675"/>
            <a:ext cx="8569325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BA05F6-B3D9-4526-BC83-7F43A7E7D0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A53C7D-C93C-4EDE-ABE4-798C1D7C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7108" name="灯片编号占位符 6">
            <a:extLst>
              <a:ext uri="{FF2B5EF4-FFF2-40B4-BE49-F238E27FC236}">
                <a16:creationId xmlns:a16="http://schemas.microsoft.com/office/drawing/2014/main" id="{49F80159-AB55-456D-97F6-B24791A43D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4DE897-A161-4414-B6D9-9E47ACAD414B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109" name="Text Box 2">
            <a:extLst>
              <a:ext uri="{FF2B5EF4-FFF2-40B4-BE49-F238E27FC236}">
                <a16:creationId xmlns:a16="http://schemas.microsoft.com/office/drawing/2014/main" id="{94C892C2-0952-48E8-854E-FCAEF5B4B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可重复排列</a:t>
            </a:r>
          </a:p>
        </p:txBody>
      </p:sp>
      <p:pic>
        <p:nvPicPr>
          <p:cNvPr id="4711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55A17B1-BA25-40B5-864D-0E486E90C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1" name="文本框 1">
            <a:extLst>
              <a:ext uri="{FF2B5EF4-FFF2-40B4-BE49-F238E27FC236}">
                <a16:creationId xmlns:a16="http://schemas.microsoft.com/office/drawing/2014/main" id="{E1D4D6BE-4615-4DAA-A9B5-F995B4349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276475"/>
            <a:ext cx="2233612" cy="585788"/>
          </a:xfrm>
          <a:prstGeom prst="rect">
            <a:avLst/>
          </a:prstGeom>
          <a:solidFill>
            <a:srgbClr val="FF0000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32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重集的概念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909445-5933-498B-A964-CC95F3D07932}"/>
              </a:ext>
            </a:extLst>
          </p:cNvPr>
          <p:cNvSpPr txBox="1"/>
          <p:nvPr/>
        </p:nvSpPr>
        <p:spPr>
          <a:xfrm>
            <a:off x="1547813" y="3297238"/>
            <a:ext cx="6704012" cy="23082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  <a:spcAft>
                <a:spcPct val="20000"/>
              </a:spcAft>
              <a:buClr>
                <a:srgbClr val="228A88"/>
              </a:buClr>
              <a:buFont typeface="Wingdings 2" panose="05020102010507070707" pitchFamily="18" charset="2"/>
              <a:buNone/>
              <a:defRPr/>
            </a:pPr>
            <a:r>
              <a:rPr lang="zh-CN" altLang="zh-CN" sz="2400" b="1" dirty="0"/>
              <a:t>所谓重集，就是在指定范围内满足给定条件、且允许多个相同对象同时出现的所有对象构成的总体，重集中每个对象仍然称为该集合的元素，重集中相同元素的个数称为元素的重数。</a:t>
            </a:r>
            <a:endParaRPr kumimoji="0" lang="zh-CN" altLang="en-US" sz="2400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EED9CC-CD54-428B-AFE1-C8276D0A58B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B65E45-1404-42EB-8ED2-4CA5366CB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计算机应用技术研究所</a:t>
            </a:r>
          </a:p>
        </p:txBody>
      </p:sp>
      <p:sp>
        <p:nvSpPr>
          <p:cNvPr id="48132" name="灯片编号占位符 6">
            <a:extLst>
              <a:ext uri="{FF2B5EF4-FFF2-40B4-BE49-F238E27FC236}">
                <a16:creationId xmlns:a16="http://schemas.microsoft.com/office/drawing/2014/main" id="{6BA8F8C7-E142-46EF-B9CD-F8932B6F62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C04FF7-C84F-4735-9BCF-607A7B896DE1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3" name="Text Box 2">
            <a:extLst>
              <a:ext uri="{FF2B5EF4-FFF2-40B4-BE49-F238E27FC236}">
                <a16:creationId xmlns:a16="http://schemas.microsoft.com/office/drawing/2014/main" id="{4A037004-2435-4BE0-B954-1813ACD63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可重复排列</a:t>
            </a:r>
          </a:p>
        </p:txBody>
      </p:sp>
      <p:pic>
        <p:nvPicPr>
          <p:cNvPr id="4813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6E846F7-6017-47F2-9D15-5FB244135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3138697-B9B9-496E-A5E0-877795C2627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81617" y="2313770"/>
            <a:ext cx="7630616" cy="3416320"/>
          </a:xfrm>
          <a:prstGeom prst="rect">
            <a:avLst/>
          </a:prstGeom>
          <a:blipFill>
            <a:blip r:embed="rId4"/>
            <a:stretch>
              <a:fillRect l="-1197" b="-534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E9BA51-BB81-4E4B-8761-C16AA0EE5CF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06E211-F87E-4217-81F3-80B366AD6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计算机应用技术研究所</a:t>
            </a:r>
          </a:p>
        </p:txBody>
      </p:sp>
      <p:sp>
        <p:nvSpPr>
          <p:cNvPr id="49156" name="灯片编号占位符 6">
            <a:extLst>
              <a:ext uri="{FF2B5EF4-FFF2-40B4-BE49-F238E27FC236}">
                <a16:creationId xmlns:a16="http://schemas.microsoft.com/office/drawing/2014/main" id="{8B6B91BB-0CBB-4FCE-BDF0-D620ED64B5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6701B4B-3B36-4F7D-8D47-E67B3E2640E1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57" name="Text Box 2">
            <a:extLst>
              <a:ext uri="{FF2B5EF4-FFF2-40B4-BE49-F238E27FC236}">
                <a16:creationId xmlns:a16="http://schemas.microsoft.com/office/drawing/2014/main" id="{C6402611-0386-4C81-9334-F37A95F99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可重复排列</a:t>
            </a:r>
          </a:p>
        </p:txBody>
      </p:sp>
      <p:pic>
        <p:nvPicPr>
          <p:cNvPr id="4915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EBF18B0-A1E5-4958-8B6D-A77A4553B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94C5714-A916-4F8B-827A-1CF296651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164806"/>
            <a:ext cx="7848872" cy="3940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494E06-AA7D-47D9-9068-24555CC17AB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DB28E5-54B6-4330-A088-E0019AF4B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计算机应用技术研究所</a:t>
            </a:r>
          </a:p>
        </p:txBody>
      </p:sp>
      <p:sp>
        <p:nvSpPr>
          <p:cNvPr id="50180" name="灯片编号占位符 6">
            <a:extLst>
              <a:ext uri="{FF2B5EF4-FFF2-40B4-BE49-F238E27FC236}">
                <a16:creationId xmlns:a16="http://schemas.microsoft.com/office/drawing/2014/main" id="{99EEC30F-4CF0-4303-8EDD-14E77F7734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94D07D-4224-430B-990D-1B4190B7179A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181" name="Text Box 2">
            <a:extLst>
              <a:ext uri="{FF2B5EF4-FFF2-40B4-BE49-F238E27FC236}">
                <a16:creationId xmlns:a16="http://schemas.microsoft.com/office/drawing/2014/main" id="{5B5884EA-02AD-4754-B2C1-E705AA064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5018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58A802A-81F6-4051-A92E-1F1820A43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3" name="图片 1">
            <a:extLst>
              <a:ext uri="{FF2B5EF4-FFF2-40B4-BE49-F238E27FC236}">
                <a16:creationId xmlns:a16="http://schemas.microsoft.com/office/drawing/2014/main" id="{4658151B-AF46-49AF-AB68-157EB57A3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2046288"/>
            <a:ext cx="8528050" cy="392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E0DA47-1844-47F1-BE10-9A8FDDF04BE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C8F3E4-F36A-42A3-94CE-437AFB22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计算机应用技术研究所</a:t>
            </a:r>
          </a:p>
        </p:txBody>
      </p:sp>
      <p:sp>
        <p:nvSpPr>
          <p:cNvPr id="51204" name="灯片编号占位符 6">
            <a:extLst>
              <a:ext uri="{FF2B5EF4-FFF2-40B4-BE49-F238E27FC236}">
                <a16:creationId xmlns:a16="http://schemas.microsoft.com/office/drawing/2014/main" id="{701DB4A2-D065-4E3A-AEBD-29DB175274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F253F7-E7A7-4A5E-9E53-466C8B2F5927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05" name="Text Box 2">
            <a:extLst>
              <a:ext uri="{FF2B5EF4-FFF2-40B4-BE49-F238E27FC236}">
                <a16:creationId xmlns:a16="http://schemas.microsoft.com/office/drawing/2014/main" id="{D4C888C5-5362-4E3F-9B32-A8EB88B6F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可重复排列</a:t>
            </a:r>
          </a:p>
        </p:txBody>
      </p:sp>
      <p:pic>
        <p:nvPicPr>
          <p:cNvPr id="5120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B5480A1-33B1-440E-80E0-8E647F9AA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图片 2">
            <a:extLst>
              <a:ext uri="{FF2B5EF4-FFF2-40B4-BE49-F238E27FC236}">
                <a16:creationId xmlns:a16="http://schemas.microsoft.com/office/drawing/2014/main" id="{A31A6B31-4223-4059-A81F-AA9955724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114550"/>
            <a:ext cx="8888412" cy="401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A530FC-52C7-4368-933E-9235500B43F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72CEBE-A8EF-4870-927F-192EAEC6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计算机应用技术研究所</a:t>
            </a:r>
          </a:p>
        </p:txBody>
      </p:sp>
      <p:sp>
        <p:nvSpPr>
          <p:cNvPr id="52228" name="灯片编号占位符 6">
            <a:extLst>
              <a:ext uri="{FF2B5EF4-FFF2-40B4-BE49-F238E27FC236}">
                <a16:creationId xmlns:a16="http://schemas.microsoft.com/office/drawing/2014/main" id="{98F0E029-04DF-40DB-9078-5CB4CB96A0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C61760-A958-4DF7-AC3D-9E2503638862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229" name="Text Box 2">
            <a:extLst>
              <a:ext uri="{FF2B5EF4-FFF2-40B4-BE49-F238E27FC236}">
                <a16:creationId xmlns:a16="http://schemas.microsoft.com/office/drawing/2014/main" id="{8B165004-6D00-4B71-B7DB-4F089B9CF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20713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5223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6D0F4A6-22BE-42F2-B48E-98CB23046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图片 2">
            <a:extLst>
              <a:ext uri="{FF2B5EF4-FFF2-40B4-BE49-F238E27FC236}">
                <a16:creationId xmlns:a16="http://schemas.microsoft.com/office/drawing/2014/main" id="{273F1243-B5BF-4546-A734-A26734E4E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592263"/>
            <a:ext cx="8351838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5523D7-56DB-46FD-B2EC-714433B0208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0DF7B1-71EB-41D3-90DD-F50E5274F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3252" name="灯片编号占位符 6">
            <a:extLst>
              <a:ext uri="{FF2B5EF4-FFF2-40B4-BE49-F238E27FC236}">
                <a16:creationId xmlns:a16="http://schemas.microsoft.com/office/drawing/2014/main" id="{6F0F5E6E-0C2F-4130-9268-0D9CCBC296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D79123-4006-4A50-8C5D-D3D4CEDDC8BF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253" name="Text Box 2">
            <a:extLst>
              <a:ext uri="{FF2B5EF4-FFF2-40B4-BE49-F238E27FC236}">
                <a16:creationId xmlns:a16="http://schemas.microsoft.com/office/drawing/2014/main" id="{7010E24C-6EF0-4FA0-A8CF-A881A68957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可重复组合</a:t>
            </a:r>
          </a:p>
        </p:txBody>
      </p:sp>
      <p:pic>
        <p:nvPicPr>
          <p:cNvPr id="5325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5DA3C3B8-B4CF-4B34-A8D5-DA532F4DD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5" name="Text Box 6">
            <a:extLst>
              <a:ext uri="{FF2B5EF4-FFF2-40B4-BE49-F238E27FC236}">
                <a16:creationId xmlns:a16="http://schemas.microsoft.com/office/drawing/2014/main" id="{C714CBF2-0D71-4226-BFB1-DBD62362B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63" y="2565400"/>
            <a:ext cx="7924800" cy="2657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00050" indent="-40005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spcAft>
                <a:spcPct val="20000"/>
              </a:spcAft>
              <a:buClr>
                <a:srgbClr val="228A88"/>
              </a:buClr>
              <a:buFont typeface="Wingdings 2" panose="05020102010507070707" pitchFamily="18" charset="2"/>
              <a:buNone/>
            </a:pPr>
            <a:r>
              <a:rPr kumimoji="0" lang="en-US" altLang="zh-CN" sz="2800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</a:t>
            </a:r>
            <a:r>
              <a:rPr lang="en-US" altLang="zh-CN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【</a:t>
            </a:r>
            <a:r>
              <a:rPr lang="zh-CN" altLang="en-US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例</a:t>
            </a:r>
            <a:r>
              <a:rPr lang="en-US" altLang="zh-CN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】</a:t>
            </a: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从包含苹果、橙子、和梨的框子里选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4</a:t>
            </a: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个水果。如果不关心选择水果的顺序，且只关心水果的类型，那么当框中每类水果至少有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4</a:t>
            </a: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个时有多少种选法？</a:t>
            </a:r>
            <a:r>
              <a:rPr kumimoji="0" lang="zh-CN" altLang="en-US" sz="280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825D40CA-E109-4188-BC95-DFDAE9713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001713"/>
            <a:ext cx="627221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基本计数技术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4BD26F2-0598-4130-A947-CAC845FD6AE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66950" y="2565400"/>
            <a:ext cx="5400675" cy="302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92075" tIns="46038" rIns="92075" bIns="46038"/>
          <a:lstStyle/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加法原理与乘法原理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容斥原理与鸽笼原理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排列计数与组合计数</a:t>
            </a:r>
          </a:p>
        </p:txBody>
      </p:sp>
      <p:pic>
        <p:nvPicPr>
          <p:cNvPr id="717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90F1435-95B4-49AC-8890-A6A45E76E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ECD343-EE5A-447F-AEC5-3262CC6C0C4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FF9DD5-F90A-4516-A5B5-DE809432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4276" name="灯片编号占位符 6">
            <a:extLst>
              <a:ext uri="{FF2B5EF4-FFF2-40B4-BE49-F238E27FC236}">
                <a16:creationId xmlns:a16="http://schemas.microsoft.com/office/drawing/2014/main" id="{3A3756B6-101D-46B3-A8F6-0FA8223466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B483B09-7698-4195-9225-0BCF13B0AFFD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277" name="Text Box 2">
            <a:extLst>
              <a:ext uri="{FF2B5EF4-FFF2-40B4-BE49-F238E27FC236}">
                <a16:creationId xmlns:a16="http://schemas.microsoft.com/office/drawing/2014/main" id="{D3AA4E8A-E03C-4ED0-AD4B-48192A32D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有重复组合</a:t>
            </a:r>
          </a:p>
        </p:txBody>
      </p:sp>
      <p:pic>
        <p:nvPicPr>
          <p:cNvPr id="5427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A28F1D0-858D-4C26-8918-40356CD11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8325" name="Rectangle 5">
            <a:extLst>
              <a:ext uri="{FF2B5EF4-FFF2-40B4-BE49-F238E27FC236}">
                <a16:creationId xmlns:a16="http://schemas.microsoft.com/office/drawing/2014/main" id="{BBD4E61D-D7E1-4F4D-B562-BC316F3012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827088" y="2133600"/>
            <a:ext cx="7859712" cy="4070350"/>
          </a:xfrm>
          <a:solidFill>
            <a:schemeClr val="bg1"/>
          </a:solidFill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zh-CN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【</a:t>
            </a:r>
            <a:r>
              <a:rPr lang="zh-CN" altLang="en-US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解答</a:t>
            </a:r>
            <a:r>
              <a:rPr lang="en-US" altLang="zh-CN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】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共有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15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种方式：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4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个苹果；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4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个橙子；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4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个梨；</a:t>
            </a:r>
          </a:p>
          <a:p>
            <a:pPr eaLnBrk="1" hangingPunct="1">
              <a:buFontTx/>
              <a:buNone/>
              <a:defRPr/>
            </a:pP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个苹果，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个橙子；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个苹果，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个梨；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个梨，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个苹果；</a:t>
            </a:r>
          </a:p>
          <a:p>
            <a:pPr eaLnBrk="1" hangingPunct="1">
              <a:buFontTx/>
              <a:buNone/>
              <a:defRPr/>
            </a:pP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个橙子，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个梨；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个梨，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个苹果；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3 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个梨，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个橙子；</a:t>
            </a:r>
          </a:p>
          <a:p>
            <a:pPr eaLnBrk="1" hangingPunct="1">
              <a:buFontTx/>
              <a:buNone/>
              <a:defRPr/>
            </a:pP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个苹果，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个橙子；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个苹果，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个梨；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个橙子，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个梨</a:t>
            </a:r>
          </a:p>
          <a:p>
            <a:pPr eaLnBrk="1" hangingPunct="1">
              <a:buFontTx/>
              <a:buNone/>
              <a:defRPr/>
            </a:pP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个苹果，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个橙子，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个梨；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个橙子，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个苹果，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个梨</a:t>
            </a:r>
          </a:p>
          <a:p>
            <a:pPr eaLnBrk="1" hangingPunct="1">
              <a:buFontTx/>
              <a:buNone/>
              <a:defRPr/>
            </a:pP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个梨，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个苹果，</a:t>
            </a:r>
            <a:r>
              <a:rPr lang="en-US" altLang="zh-CN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个橙子。</a:t>
            </a:r>
          </a:p>
          <a:p>
            <a:pPr eaLnBrk="1" hangingPunct="1">
              <a:buFontTx/>
              <a:buNone/>
              <a:defRPr/>
            </a:pPr>
            <a:endParaRPr lang="zh-CN" altLang="en-US" sz="900" b="1" dirty="0">
              <a:effectLst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  <a:defRPr/>
            </a:pPr>
            <a:r>
              <a:rPr lang="zh-CN" altLang="en-US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这个解是从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个元素的集合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{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苹果、梨、橙子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}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中允许重复的</a:t>
            </a:r>
            <a:r>
              <a:rPr lang="en-US" altLang="zh-CN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4</a:t>
            </a:r>
            <a:r>
              <a:rPr lang="zh-CN" altLang="en-US" sz="2800" b="1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组合数。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927815-1B86-4FCB-927B-7B0F4C4E1F1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45BC4B-3FCD-4D8F-AB0F-B1963E4A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5300" name="灯片编号占位符 6">
            <a:extLst>
              <a:ext uri="{FF2B5EF4-FFF2-40B4-BE49-F238E27FC236}">
                <a16:creationId xmlns:a16="http://schemas.microsoft.com/office/drawing/2014/main" id="{D09F7DE2-5310-4681-B03E-C55804E4E5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BBFB4E-1CC3-4BBD-AFB5-AAF1A7508B4E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01" name="Text Box 2">
            <a:extLst>
              <a:ext uri="{FF2B5EF4-FFF2-40B4-BE49-F238E27FC236}">
                <a16:creationId xmlns:a16="http://schemas.microsoft.com/office/drawing/2014/main" id="{A2B69B55-7F26-490B-86B9-A3181911A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有重复组合</a:t>
            </a:r>
          </a:p>
        </p:txBody>
      </p:sp>
      <p:pic>
        <p:nvPicPr>
          <p:cNvPr id="5530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59DF3FA1-60A3-44CB-B915-E9D40D49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3" name="Rectangle 6">
            <a:extLst>
              <a:ext uri="{FF2B5EF4-FFF2-40B4-BE49-F238E27FC236}">
                <a16:creationId xmlns:a16="http://schemas.microsoft.com/office/drawing/2014/main" id="{89CB57AC-558C-4F66-926E-E350FFE7D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252663"/>
            <a:ext cx="7777162" cy="3624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  <a:buFontTx/>
              <a:buNone/>
            </a:pPr>
            <a:r>
              <a:rPr kumimoji="0"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从包含</a:t>
            </a:r>
            <a:r>
              <a:rPr kumimoji="0"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0"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美元、</a:t>
            </a:r>
            <a:r>
              <a:rPr kumimoji="0"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0"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美元、</a:t>
            </a:r>
            <a:r>
              <a:rPr kumimoji="0"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0"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美元、</a:t>
            </a:r>
            <a:r>
              <a:rPr kumimoji="0"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kumimoji="0"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美元、</a:t>
            </a:r>
            <a:r>
              <a:rPr kumimoji="0"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kumimoji="0"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美元、</a:t>
            </a:r>
            <a:r>
              <a:rPr kumimoji="0"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50</a:t>
            </a:r>
            <a:r>
              <a:rPr kumimoji="0"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美元及</a:t>
            </a:r>
            <a:r>
              <a:rPr kumimoji="0"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kumimoji="0"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美元的钱袋中选</a:t>
            </a:r>
            <a:r>
              <a:rPr kumimoji="0"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0"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张纸币，有多少种方式？假定不管纸币被选的次序，同种币值的纸币都是不加区别的，并且至少每张纸币有</a:t>
            </a:r>
            <a:r>
              <a:rPr kumimoji="0"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0"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张。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4">
            <a:extLst>
              <a:ext uri="{FF2B5EF4-FFF2-40B4-BE49-F238E27FC236}">
                <a16:creationId xmlns:a16="http://schemas.microsoft.com/office/drawing/2014/main" id="{C9B7415A-B095-421B-850A-BA4624D4829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C0E06C4C-A0F5-4FDD-93DB-55945F9C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6324" name="灯片编号占位符 6">
            <a:extLst>
              <a:ext uri="{FF2B5EF4-FFF2-40B4-BE49-F238E27FC236}">
                <a16:creationId xmlns:a16="http://schemas.microsoft.com/office/drawing/2014/main" id="{43137B48-B90B-4E81-84E3-CA8ACDC545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7900E9-C0BA-4868-965F-FD78AD8A26A0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6325" name="Text Box 2">
            <a:extLst>
              <a:ext uri="{FF2B5EF4-FFF2-40B4-BE49-F238E27FC236}">
                <a16:creationId xmlns:a16="http://schemas.microsoft.com/office/drawing/2014/main" id="{B850B09A-24FD-4FC0-A077-2F414612D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有重复组合</a:t>
            </a:r>
          </a:p>
        </p:txBody>
      </p:sp>
      <p:pic>
        <p:nvPicPr>
          <p:cNvPr id="5632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3F746C7-E345-4089-A5F4-72A0E3BB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0372" name="Rectangle 4">
            <a:extLst>
              <a:ext uri="{FF2B5EF4-FFF2-40B4-BE49-F238E27FC236}">
                <a16:creationId xmlns:a16="http://schemas.microsoft.com/office/drawing/2014/main" id="{0AC57E86-3046-4F61-BC1E-A4724C801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773238"/>
            <a:ext cx="7777162" cy="203993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kumimoji="0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4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en-US" altLang="zh-CN" sz="24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假设一个零钱盒子有</a:t>
            </a:r>
            <a:r>
              <a:rPr kumimoji="0"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kumimoji="0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个隔间，每个保存一种纸币，如下图所示。这些隔间被</a:t>
            </a:r>
            <a:r>
              <a:rPr kumimoji="0"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kumimoji="0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块隔板分开，每选择</a:t>
            </a:r>
            <a:r>
              <a:rPr kumimoji="0"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0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张纸币就在相应的隔间里放置</a:t>
            </a:r>
            <a:r>
              <a:rPr kumimoji="0"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0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个标记。针对选择</a:t>
            </a:r>
            <a:r>
              <a:rPr kumimoji="0"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0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张纸币的</a:t>
            </a:r>
            <a:r>
              <a:rPr kumimoji="0"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0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种不同方式给出了这种对应，其中的竖线表示</a:t>
            </a:r>
            <a:r>
              <a:rPr kumimoji="0"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kumimoji="0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个隔板，星表示</a:t>
            </a:r>
            <a:r>
              <a:rPr kumimoji="0"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0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张纸币。</a:t>
            </a:r>
          </a:p>
        </p:txBody>
      </p:sp>
      <p:pic>
        <p:nvPicPr>
          <p:cNvPr id="56328" name="Picture 5" descr="QQ截图未命名">
            <a:extLst>
              <a:ext uri="{FF2B5EF4-FFF2-40B4-BE49-F238E27FC236}">
                <a16:creationId xmlns:a16="http://schemas.microsoft.com/office/drawing/2014/main" id="{DD4769B9-0F35-4D13-93E9-AD15C3ABD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8" y="3878263"/>
            <a:ext cx="7262812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682C8D-3C4A-4347-B3CB-25010DC4236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BF1F89-7B73-4882-9C2C-FD605542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7348" name="灯片编号占位符 6">
            <a:extLst>
              <a:ext uri="{FF2B5EF4-FFF2-40B4-BE49-F238E27FC236}">
                <a16:creationId xmlns:a16="http://schemas.microsoft.com/office/drawing/2014/main" id="{7DFD9A44-3691-4089-B469-25114F321B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64F24C8-5A36-4932-B618-FD7BE4D31CCD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7349" name="Text Box 2">
            <a:extLst>
              <a:ext uri="{FF2B5EF4-FFF2-40B4-BE49-F238E27FC236}">
                <a16:creationId xmlns:a16="http://schemas.microsoft.com/office/drawing/2014/main" id="{B5CFE67C-D64C-4B9B-A6DD-4400DE654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有重复组合</a:t>
            </a:r>
          </a:p>
        </p:txBody>
      </p:sp>
      <p:pic>
        <p:nvPicPr>
          <p:cNvPr id="5735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1C32EF5-7B0A-4064-A0D9-3969A840B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Picture 5" descr="QQ截图未命名4">
            <a:extLst>
              <a:ext uri="{FF2B5EF4-FFF2-40B4-BE49-F238E27FC236}">
                <a16:creationId xmlns:a16="http://schemas.microsoft.com/office/drawing/2014/main" id="{5227B86A-89C3-4343-92A2-1AFB9593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98650"/>
            <a:ext cx="7272337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4">
            <a:extLst>
              <a:ext uri="{FF2B5EF4-FFF2-40B4-BE49-F238E27FC236}">
                <a16:creationId xmlns:a16="http://schemas.microsoft.com/office/drawing/2014/main" id="{080DFDB7-54F8-4633-983C-7A21C4113CA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3ADFA2C6-BE6E-4AA0-B6BD-8488723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8372" name="灯片编号占位符 6">
            <a:extLst>
              <a:ext uri="{FF2B5EF4-FFF2-40B4-BE49-F238E27FC236}">
                <a16:creationId xmlns:a16="http://schemas.microsoft.com/office/drawing/2014/main" id="{1156302A-E569-4E66-9DD8-B0E5710788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2176B0-0986-4225-8516-BB1C33626DB6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8373" name="Text Box 2">
            <a:extLst>
              <a:ext uri="{FF2B5EF4-FFF2-40B4-BE49-F238E27FC236}">
                <a16:creationId xmlns:a16="http://schemas.microsoft.com/office/drawing/2014/main" id="{458F981D-9E00-4675-906C-E23DCA07C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有重复组合</a:t>
            </a:r>
          </a:p>
        </p:txBody>
      </p:sp>
      <p:pic>
        <p:nvPicPr>
          <p:cNvPr id="5837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43B6916-BDF2-47D2-BBAE-1E05162BF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5" name="Rectangle 5">
            <a:extLst>
              <a:ext uri="{FF2B5EF4-FFF2-40B4-BE49-F238E27FC236}">
                <a16:creationId xmlns:a16="http://schemas.microsoft.com/office/drawing/2014/main" id="{F14C44F2-8618-4E19-B984-933128BB67D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black">
          <a:xfrm>
            <a:off x="611188" y="1989138"/>
            <a:ext cx="7781925" cy="2952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kumimoji="0"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kumimoji="0"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kumimoji="0"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0"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张纸币的方法数对应了安排</a:t>
            </a:r>
            <a:r>
              <a:rPr kumimoji="0"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kumimoji="0"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条竖线和</a:t>
            </a:r>
            <a:r>
              <a:rPr kumimoji="0"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0"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颗星的方法数。因此，选择</a:t>
            </a:r>
            <a:r>
              <a:rPr kumimoji="0"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0"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张纸币的方法数就是从</a:t>
            </a:r>
            <a:r>
              <a:rPr kumimoji="0"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kumimoji="0"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个可能的位置选</a:t>
            </a:r>
            <a:r>
              <a:rPr kumimoji="0"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0"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颗星位置的方法数。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kumimoji="0"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  这对应了从含</a:t>
            </a:r>
            <a:r>
              <a:rPr kumimoji="0"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kumimoji="0"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个物体的集合中无序地选择</a:t>
            </a:r>
            <a:r>
              <a:rPr kumimoji="0"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0"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个物体的方法数，可以有</a:t>
            </a:r>
            <a:r>
              <a:rPr kumimoji="0"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C(7-1+5,5)</a:t>
            </a:r>
            <a:r>
              <a:rPr kumimoji="0"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种方法</a:t>
            </a:r>
            <a:r>
              <a:rPr kumimoji="0"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kumimoji="0"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kumimoji="0"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即从</a:t>
            </a:r>
            <a:r>
              <a:rPr kumimoji="0"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kumimoji="0"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类纸币袋中选择</a:t>
            </a:r>
            <a:r>
              <a:rPr kumimoji="0" lang="en-US" altLang="zh-CN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0" lang="zh-CN" altLang="en-US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张纸币的方式数有：</a:t>
            </a:r>
          </a:p>
        </p:txBody>
      </p:sp>
      <p:graphicFrame>
        <p:nvGraphicFramePr>
          <p:cNvPr id="58376" name="Object 6">
            <a:extLst>
              <a:ext uri="{FF2B5EF4-FFF2-40B4-BE49-F238E27FC236}">
                <a16:creationId xmlns:a16="http://schemas.microsoft.com/office/drawing/2014/main" id="{52CC2DA4-BAF3-4D21-AB44-39A8BE504C2F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916238" y="4926013"/>
          <a:ext cx="2808287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8" name="Equation" r:id="rId5" imgW="1307532" imgH="393529" progId="Equation.DSMT4">
                  <p:embed/>
                </p:oleObj>
              </mc:Choice>
              <mc:Fallback>
                <p:oleObj name="Equation" r:id="rId5" imgW="1307532" imgH="393529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926013"/>
                        <a:ext cx="2808287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4">
            <a:extLst>
              <a:ext uri="{FF2B5EF4-FFF2-40B4-BE49-F238E27FC236}">
                <a16:creationId xmlns:a16="http://schemas.microsoft.com/office/drawing/2014/main" id="{4AE90E4D-E61E-41F3-9BF9-74BC8B102C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75E8B099-03F5-411C-AC3E-385BF1CC2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9396" name="灯片编号占位符 6">
            <a:extLst>
              <a:ext uri="{FF2B5EF4-FFF2-40B4-BE49-F238E27FC236}">
                <a16:creationId xmlns:a16="http://schemas.microsoft.com/office/drawing/2014/main" id="{22F4C3F2-1714-4E1A-8C03-B4B7F0D83C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1EE3FEE-88B1-4F94-AA77-C44DC3D2F718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397" name="Text Box 2">
            <a:extLst>
              <a:ext uri="{FF2B5EF4-FFF2-40B4-BE49-F238E27FC236}">
                <a16:creationId xmlns:a16="http://schemas.microsoft.com/office/drawing/2014/main" id="{DF3A3C1E-C271-4057-8752-2EE4F416F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有重复组合</a:t>
            </a:r>
          </a:p>
        </p:txBody>
      </p:sp>
      <p:pic>
        <p:nvPicPr>
          <p:cNvPr id="5939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186E274-B3EB-4ACD-AC11-CDDC53DF1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163" y="549275"/>
            <a:ext cx="1093787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4472" name="Rectangle 8">
            <a:extLst>
              <a:ext uri="{FF2B5EF4-FFF2-40B4-BE49-F238E27FC236}">
                <a16:creationId xmlns:a16="http://schemas.microsoft.com/office/drawing/2014/main" id="{FB8FF391-7646-4B3D-BD32-82CC68419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916113"/>
            <a:ext cx="7705725" cy="97472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定理</a:t>
            </a:r>
            <a:r>
              <a:rPr lang="en-US" altLang="zh-CN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个元素的集合中允许重复的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组合有</a:t>
            </a:r>
          </a:p>
          <a:p>
            <a:pPr algn="l" eaLnBrk="1" hangingPunct="1">
              <a:spcBef>
                <a:spcPct val="0"/>
              </a:spcBef>
              <a:defRPr/>
            </a:pPr>
            <a:r>
              <a:rPr lang="zh-CN" altLang="en-US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         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C(n-1+r,r)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59400" name="Rectangle 9">
            <a:extLst>
              <a:ext uri="{FF2B5EF4-FFF2-40B4-BE49-F238E27FC236}">
                <a16:creationId xmlns:a16="http://schemas.microsoft.com/office/drawing/2014/main" id="{42DA66D2-BDAB-410D-9EFD-D81CF6E8D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563" y="3055938"/>
            <a:ext cx="7993062" cy="31099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0" lang="en-US" altLang="zh-CN" sz="20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0" lang="zh-CN" altLang="en-US" sz="20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分析</a:t>
            </a:r>
            <a:r>
              <a:rPr kumimoji="0" lang="en-US" altLang="zh-CN" sz="20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用</a:t>
            </a:r>
            <a:r>
              <a: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n-1</a:t>
            </a: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条竖线标记</a:t>
            </a:r>
            <a:r>
              <a: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个不同的单元。每当集合的第</a:t>
            </a:r>
            <a:r>
              <a: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个元素出现在组合中，第</a:t>
            </a:r>
            <a:r>
              <a: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个单元就包含一颗星。例如，</a:t>
            </a:r>
            <a:r>
              <a: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种元素集合的一个</a:t>
            </a:r>
            <a:r>
              <a: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组合用</a:t>
            </a:r>
            <a:r>
              <a: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条竖线和</a:t>
            </a:r>
            <a:r>
              <a: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颗星表示。例如</a:t>
            </a:r>
          </a:p>
          <a:p>
            <a:pPr algn="ctr" eaLnBrk="1" hangingPunct="1">
              <a:buFontTx/>
              <a:buNone/>
            </a:pP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* * </a:t>
            </a:r>
            <a:r>
              <a: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| * | | * * *</a:t>
            </a:r>
          </a:p>
          <a:p>
            <a:pPr eaLnBrk="1" hangingPunct="1">
              <a:buFontTx/>
              <a:buNone/>
            </a:pP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表示</a:t>
            </a:r>
            <a:r>
              <a: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个第一元素、</a:t>
            </a:r>
            <a:r>
              <a: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个第二元素、</a:t>
            </a:r>
            <a:r>
              <a: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个第三元素和</a:t>
            </a:r>
            <a:r>
              <a: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个第四元素的组合。 </a:t>
            </a:r>
          </a:p>
          <a:p>
            <a:pPr eaLnBrk="1" hangingPunct="1">
              <a:buFontTx/>
              <a:buNone/>
            </a:pP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    因此，包含</a:t>
            </a:r>
            <a:r>
              <a: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n-1</a:t>
            </a: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条竖线和</a:t>
            </a:r>
            <a:r>
              <a: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颗星的每一个不同的表对应了</a:t>
            </a:r>
            <a:r>
              <a: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元素集合的一个允许重复的</a:t>
            </a:r>
            <a:r>
              <a: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组合。 </a:t>
            </a:r>
          </a:p>
          <a:p>
            <a:pPr eaLnBrk="1" hangingPunct="1">
              <a:buFontTx/>
              <a:buNone/>
            </a:pP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    这种表的个数就是</a:t>
            </a:r>
            <a:r>
              <a: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C(n-1+r,r), </a:t>
            </a: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因为每个表对应了从包含</a:t>
            </a:r>
            <a:r>
              <a: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颗星和</a:t>
            </a:r>
            <a:r>
              <a: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n-1</a:t>
            </a: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条竖线的</a:t>
            </a:r>
            <a:r>
              <a: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n-1+r</a:t>
            </a: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个位置来放</a:t>
            </a:r>
            <a:r>
              <a: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颗星的一种选择。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4">
            <a:extLst>
              <a:ext uri="{FF2B5EF4-FFF2-40B4-BE49-F238E27FC236}">
                <a16:creationId xmlns:a16="http://schemas.microsoft.com/office/drawing/2014/main" id="{3709F836-C012-45D1-8B6D-35BAEE14123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C7AA79E9-14FE-4AE6-B73F-4D7781F6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0420" name="灯片编号占位符 6">
            <a:extLst>
              <a:ext uri="{FF2B5EF4-FFF2-40B4-BE49-F238E27FC236}">
                <a16:creationId xmlns:a16="http://schemas.microsoft.com/office/drawing/2014/main" id="{12EF9288-8442-49AF-AAE5-E76A92A8F5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C9BCEB-C41C-4187-A662-B1037B972D7B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21" name="Text Box 2">
            <a:extLst>
              <a:ext uri="{FF2B5EF4-FFF2-40B4-BE49-F238E27FC236}">
                <a16:creationId xmlns:a16="http://schemas.microsoft.com/office/drawing/2014/main" id="{11D45486-D27A-42D7-8BFC-C50B2B5AF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有重复组合</a:t>
            </a:r>
          </a:p>
        </p:txBody>
      </p:sp>
      <p:pic>
        <p:nvPicPr>
          <p:cNvPr id="6042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67BBB7A-5EBB-4955-BAC5-68A0EAE65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3" name="Rectangle 5">
            <a:extLst>
              <a:ext uri="{FF2B5EF4-FFF2-40B4-BE49-F238E27FC236}">
                <a16:creationId xmlns:a16="http://schemas.microsoft.com/office/drawing/2014/main" id="{8AC51494-750E-4046-8666-B55E14801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" y="1998663"/>
            <a:ext cx="6985000" cy="1057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kumimoji="0" lang="en-US" altLang="zh-CN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0" lang="zh-CN" altLang="en-US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kumimoji="0" lang="en-US" altLang="zh-CN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方程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kumimoji="0" lang="en-US" altLang="zh-CN" sz="28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+x</a:t>
            </a:r>
            <a:r>
              <a:rPr kumimoji="0" lang="en-US" altLang="zh-CN" sz="28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+x</a:t>
            </a:r>
            <a:r>
              <a:rPr kumimoji="0" lang="en-US" altLang="zh-CN" sz="28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 =11 </a:t>
            </a: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有多少个解？其中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kumimoji="0" lang="en-US" altLang="zh-CN" sz="28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,x</a:t>
            </a:r>
            <a:r>
              <a:rPr kumimoji="0" lang="en-US" altLang="zh-CN" sz="28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0"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,x</a:t>
            </a:r>
            <a:r>
              <a:rPr kumimoji="0" lang="en-US" altLang="zh-CN" sz="2800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0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是非负整数。</a:t>
            </a:r>
          </a:p>
        </p:txBody>
      </p:sp>
      <p:sp>
        <p:nvSpPr>
          <p:cNvPr id="54280" name="Rectangle 6">
            <a:extLst>
              <a:ext uri="{FF2B5EF4-FFF2-40B4-BE49-F238E27FC236}">
                <a16:creationId xmlns:a16="http://schemas.microsoft.com/office/drawing/2014/main" id="{57114D63-61CF-46BB-A9E7-A22ED07F4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319463"/>
            <a:ext cx="8207375" cy="1741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kumimoji="0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0" lang="en-US" altLang="zh-CN" b="1" dirty="0">
                <a:solidFill>
                  <a:srgbClr val="00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kumimoji="0" lang="zh-CN" altLang="en-US" b="1" dirty="0">
                <a:solidFill>
                  <a:srgbClr val="00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</a:t>
            </a:r>
            <a:r>
              <a:rPr kumimoji="0" lang="en-US" altLang="zh-CN" b="1" dirty="0">
                <a:solidFill>
                  <a:srgbClr val="00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kumimoji="0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一个解对应了从</a:t>
            </a:r>
            <a:r>
              <a:rPr kumimoji="0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0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元素集合中选</a:t>
            </a:r>
            <a:r>
              <a:rPr kumimoji="0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kumimoji="0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个元素的方式，以使得</a:t>
            </a:r>
            <a:r>
              <a:rPr kumimoji="0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kumimoji="0" lang="en-US" altLang="zh-CN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选自第一类，</a:t>
            </a:r>
            <a:r>
              <a:rPr kumimoji="0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kumimoji="0" lang="en-US" altLang="zh-CN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选自第二类，</a:t>
            </a:r>
            <a:r>
              <a:rPr kumimoji="0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kumimoji="0" lang="en-US" altLang="zh-CN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0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选自第三类。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kumimoji="0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   因此，解的个数等于</a:t>
            </a:r>
            <a:r>
              <a:rPr kumimoji="0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0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元素集合允许重复的</a:t>
            </a:r>
            <a:r>
              <a:rPr kumimoji="0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kumimoji="0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组合数：</a:t>
            </a:r>
          </a:p>
        </p:txBody>
      </p:sp>
      <p:sp>
        <p:nvSpPr>
          <p:cNvPr id="60425" name="矩形 1">
            <a:extLst>
              <a:ext uri="{FF2B5EF4-FFF2-40B4-BE49-F238E27FC236}">
                <a16:creationId xmlns:a16="http://schemas.microsoft.com/office/drawing/2014/main" id="{3FBDEAAD-84E3-4AD5-ABFC-8A130529C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63" y="5373688"/>
            <a:ext cx="5146675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C(3-1+11,11)= C(13,2)=78</a:t>
            </a:r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日期占位符 3">
            <a:extLst>
              <a:ext uri="{FF2B5EF4-FFF2-40B4-BE49-F238E27FC236}">
                <a16:creationId xmlns:a16="http://schemas.microsoft.com/office/drawing/2014/main" id="{6641802C-51AC-46A2-9D65-4F3ADC6D11E0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1E5AC26-B158-4F75-B43E-7C575EA5B2F3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 pitchFamily="49" charset="-122"/>
            </a:endParaRPr>
          </a:p>
        </p:txBody>
      </p:sp>
      <p:sp>
        <p:nvSpPr>
          <p:cNvPr id="61443" name="Text Box 2">
            <a:extLst>
              <a:ext uri="{FF2B5EF4-FFF2-40B4-BE49-F238E27FC236}">
                <a16:creationId xmlns:a16="http://schemas.microsoft.com/office/drawing/2014/main" id="{D546CE1D-1A7A-48CE-A5D3-E059386AF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1412875"/>
            <a:ext cx="6335713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None/>
            </a:pPr>
            <a:r>
              <a:rPr lang="zh-CN" altLang="en-US" sz="5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 pitchFamily="49" charset="-122"/>
              </a:rPr>
              <a:t> 本节内容到此结束</a:t>
            </a:r>
            <a:endParaRPr lang="en-US" altLang="zh-CN" sz="54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楷体_GB2312" pitchFamily="49" charset="-122"/>
            </a:endParaRPr>
          </a:p>
        </p:txBody>
      </p:sp>
      <p:sp>
        <p:nvSpPr>
          <p:cNvPr id="61444" name="WordArt 6">
            <a:extLst>
              <a:ext uri="{FF2B5EF4-FFF2-40B4-BE49-F238E27FC236}">
                <a16:creationId xmlns:a16="http://schemas.microsoft.com/office/drawing/2014/main" id="{4EA2C8EF-9C99-4721-A5B4-E9B8071F74B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590800" y="3048000"/>
            <a:ext cx="4419600" cy="25146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r>
              <a:rPr lang="zh-CN" altLang="en-US" sz="3600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</a:rPr>
              <a:t>谢谢大家！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占位符 3">
            <a:extLst>
              <a:ext uri="{FF2B5EF4-FFF2-40B4-BE49-F238E27FC236}">
                <a16:creationId xmlns:a16="http://schemas.microsoft.com/office/drawing/2014/main" id="{30B81DBB-59B9-4253-B1D6-E6923FAE6CB2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573E74B-841E-4999-99C9-2D9083A3B658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</a:endParaRPr>
          </a:p>
        </p:txBody>
      </p:sp>
      <p:grpSp>
        <p:nvGrpSpPr>
          <p:cNvPr id="62467" name="Group 21">
            <a:extLst>
              <a:ext uri="{FF2B5EF4-FFF2-40B4-BE49-F238E27FC236}">
                <a16:creationId xmlns:a16="http://schemas.microsoft.com/office/drawing/2014/main" id="{9965659D-6744-4BD3-8CF8-C6415340FC60}"/>
              </a:ext>
            </a:extLst>
          </p:cNvPr>
          <p:cNvGrpSpPr>
            <a:grpSpLocks/>
          </p:cNvGrpSpPr>
          <p:nvPr/>
        </p:nvGrpSpPr>
        <p:grpSpPr bwMode="auto">
          <a:xfrm>
            <a:off x="2339975" y="2349500"/>
            <a:ext cx="4724400" cy="3573463"/>
            <a:chOff x="1474" y="1480"/>
            <a:chExt cx="2976" cy="2251"/>
          </a:xfrm>
        </p:grpSpPr>
        <p:sp>
          <p:nvSpPr>
            <p:cNvPr id="1170441" name="AutoShape 9">
              <a:extLst>
                <a:ext uri="{FF2B5EF4-FFF2-40B4-BE49-F238E27FC236}">
                  <a16:creationId xmlns:a16="http://schemas.microsoft.com/office/drawing/2014/main" id="{F348F27F-844C-420D-8E3E-2FC75D3D40E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14" y="1579"/>
              <a:ext cx="2736" cy="3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kumimoji="0" lang="zh-CN" altLang="en-US">
                <a:solidFill>
                  <a:srgbClr val="FF0000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62470" name="AutoShape 10">
              <a:extLst>
                <a:ext uri="{FF2B5EF4-FFF2-40B4-BE49-F238E27FC236}">
                  <a16:creationId xmlns:a16="http://schemas.microsoft.com/office/drawing/2014/main" id="{504B0A3E-78AA-4E5F-81FD-C3158463C34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74" y="1480"/>
              <a:ext cx="432" cy="573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62471" name="Text Box 11">
              <a:extLst>
                <a:ext uri="{FF2B5EF4-FFF2-40B4-BE49-F238E27FC236}">
                  <a16:creationId xmlns:a16="http://schemas.microsoft.com/office/drawing/2014/main" id="{C5153402-C19C-471C-ABDD-521E8A3651C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04" y="1626"/>
              <a:ext cx="23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集合的基本知识</a:t>
              </a:r>
            </a:p>
          </p:txBody>
        </p:sp>
        <p:sp>
          <p:nvSpPr>
            <p:cNvPr id="62472" name="Text Box 12">
              <a:extLst>
                <a:ext uri="{FF2B5EF4-FFF2-40B4-BE49-F238E27FC236}">
                  <a16:creationId xmlns:a16="http://schemas.microsoft.com/office/drawing/2014/main" id="{A8EAB157-32D6-40C6-A658-D1845E062BD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568" y="1562"/>
              <a:ext cx="22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1</a:t>
              </a:r>
            </a:p>
          </p:txBody>
        </p:sp>
        <p:sp>
          <p:nvSpPr>
            <p:cNvPr id="1170446" name="AutoShape 14">
              <a:extLst>
                <a:ext uri="{FF2B5EF4-FFF2-40B4-BE49-F238E27FC236}">
                  <a16:creationId xmlns:a16="http://schemas.microsoft.com/office/drawing/2014/main" id="{12A49EA9-6B2A-43F7-AC3A-DB80519F9A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14" y="2155"/>
              <a:ext cx="2736" cy="3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kumimoji="0" lang="zh-CN" altLang="en-US">
                <a:solidFill>
                  <a:srgbClr val="FF0000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62474" name="AutoShape 15">
              <a:extLst>
                <a:ext uri="{FF2B5EF4-FFF2-40B4-BE49-F238E27FC236}">
                  <a16:creationId xmlns:a16="http://schemas.microsoft.com/office/drawing/2014/main" id="{B929944B-8FB1-4891-B752-A6FD663BAF6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74" y="2058"/>
              <a:ext cx="432" cy="560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62475" name="Text Box 16">
              <a:extLst>
                <a:ext uri="{FF2B5EF4-FFF2-40B4-BE49-F238E27FC236}">
                  <a16:creationId xmlns:a16="http://schemas.microsoft.com/office/drawing/2014/main" id="{AFC60445-D53A-4D4D-93EA-165918CED6E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858" y="2148"/>
              <a:ext cx="242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3200" b="1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可数集与不可数集</a:t>
              </a:r>
            </a:p>
          </p:txBody>
        </p:sp>
        <p:sp>
          <p:nvSpPr>
            <p:cNvPr id="62476" name="Text Box 17">
              <a:extLst>
                <a:ext uri="{FF2B5EF4-FFF2-40B4-BE49-F238E27FC236}">
                  <a16:creationId xmlns:a16="http://schemas.microsoft.com/office/drawing/2014/main" id="{B9CACF77-47F5-467D-8AC2-97FAA2482EA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568" y="2139"/>
              <a:ext cx="22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2</a:t>
              </a:r>
            </a:p>
          </p:txBody>
        </p:sp>
        <p:sp>
          <p:nvSpPr>
            <p:cNvPr id="62477" name="AutoShape 29">
              <a:extLst>
                <a:ext uri="{FF2B5EF4-FFF2-40B4-BE49-F238E27FC236}">
                  <a16:creationId xmlns:a16="http://schemas.microsoft.com/office/drawing/2014/main" id="{0DE27F06-590E-4185-94B5-6AF8B96321E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14" y="2723"/>
              <a:ext cx="2736" cy="36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66FF"/>
                </a:gs>
                <a:gs pos="50000">
                  <a:srgbClr val="D4DFFF"/>
                </a:gs>
                <a:gs pos="100000">
                  <a:srgbClr val="3366FF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62478" name="AutoShape 30">
              <a:extLst>
                <a:ext uri="{FF2B5EF4-FFF2-40B4-BE49-F238E27FC236}">
                  <a16:creationId xmlns:a16="http://schemas.microsoft.com/office/drawing/2014/main" id="{134CE37E-F35E-4C7F-9CE4-2BE3075E915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74" y="2629"/>
              <a:ext cx="432" cy="544"/>
            </a:xfrm>
            <a:prstGeom prst="diamond">
              <a:avLst/>
            </a:prstGeom>
            <a:solidFill>
              <a:srgbClr val="3366FF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62479" name="Text Box 31">
              <a:extLst>
                <a:ext uri="{FF2B5EF4-FFF2-40B4-BE49-F238E27FC236}">
                  <a16:creationId xmlns:a16="http://schemas.microsoft.com/office/drawing/2014/main" id="{49D2148C-2CCC-47C7-A2D9-FED4C575CBF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943" y="2765"/>
              <a:ext cx="216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 基本计数技术</a:t>
              </a:r>
            </a:p>
          </p:txBody>
        </p:sp>
        <p:sp>
          <p:nvSpPr>
            <p:cNvPr id="62480" name="Text Box 32">
              <a:extLst>
                <a:ext uri="{FF2B5EF4-FFF2-40B4-BE49-F238E27FC236}">
                  <a16:creationId xmlns:a16="http://schemas.microsoft.com/office/drawing/2014/main" id="{1AB64199-EEAF-4259-866F-F07E75FE973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568" y="2710"/>
              <a:ext cx="22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3</a:t>
              </a:r>
            </a:p>
          </p:txBody>
        </p:sp>
        <p:sp>
          <p:nvSpPr>
            <p:cNvPr id="62481" name="AutoShape 19">
              <a:extLst>
                <a:ext uri="{FF2B5EF4-FFF2-40B4-BE49-F238E27FC236}">
                  <a16:creationId xmlns:a16="http://schemas.microsoft.com/office/drawing/2014/main" id="{27A70DDF-E9BE-4C50-BCB2-9414F36226F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01" y="3261"/>
              <a:ext cx="2736" cy="37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62482" name="AutoShape 20">
              <a:extLst>
                <a:ext uri="{FF2B5EF4-FFF2-40B4-BE49-F238E27FC236}">
                  <a16:creationId xmlns:a16="http://schemas.microsoft.com/office/drawing/2014/main" id="{9FD740FD-79FE-491B-BACE-9404420966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74" y="3170"/>
              <a:ext cx="432" cy="561"/>
            </a:xfrm>
            <a:prstGeom prst="diamond">
              <a:avLst/>
            </a:prstGeom>
            <a:solidFill>
              <a:srgbClr val="CC9900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62483" name="Text Box 21">
              <a:extLst>
                <a:ext uri="{FF2B5EF4-FFF2-40B4-BE49-F238E27FC236}">
                  <a16:creationId xmlns:a16="http://schemas.microsoft.com/office/drawing/2014/main" id="{CC0EC06E-2566-4DBD-BE66-1BA74118ACB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899" y="3261"/>
              <a:ext cx="216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3200" b="1"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高级计数技术</a:t>
              </a:r>
            </a:p>
          </p:txBody>
        </p:sp>
        <p:sp>
          <p:nvSpPr>
            <p:cNvPr id="62484" name="Text Box 22">
              <a:extLst>
                <a:ext uri="{FF2B5EF4-FFF2-40B4-BE49-F238E27FC236}">
                  <a16:creationId xmlns:a16="http://schemas.microsoft.com/office/drawing/2014/main" id="{B0F95C6C-E91D-4455-9ADA-DB2167CBCB0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568" y="3250"/>
              <a:ext cx="228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4</a:t>
              </a:r>
            </a:p>
          </p:txBody>
        </p:sp>
      </p:grpSp>
      <p:sp>
        <p:nvSpPr>
          <p:cNvPr id="62468" name="Text Box 2">
            <a:extLst>
              <a:ext uri="{FF2B5EF4-FFF2-40B4-BE49-F238E27FC236}">
                <a16:creationId xmlns:a16="http://schemas.microsoft.com/office/drawing/2014/main" id="{B1766EE2-7A29-47F7-99B9-449D4304A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836613"/>
            <a:ext cx="708660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>
                <a:schemeClr val="bg1"/>
              </a:buClr>
              <a:buSzPts val="5400"/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本章学习内容</a:t>
            </a:r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日期占位符 3">
            <a:extLst>
              <a:ext uri="{FF2B5EF4-FFF2-40B4-BE49-F238E27FC236}">
                <a16:creationId xmlns:a16="http://schemas.microsoft.com/office/drawing/2014/main" id="{6005AB43-2D5D-4798-998B-D2C35B626554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AA51A0C-F8A4-4AD0-A35E-72BCFCEE524F}" type="datetime1"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3491" name="页脚占位符 4">
            <a:extLst>
              <a:ext uri="{FF2B5EF4-FFF2-40B4-BE49-F238E27FC236}">
                <a16:creationId xmlns:a16="http://schemas.microsoft.com/office/drawing/2014/main" id="{1277398A-BC7D-463E-B97E-ACE95483C96F}"/>
              </a:ext>
            </a:extLst>
          </p:cNvPr>
          <p:cNvSpPr txBox="1">
            <a:spLocks noGrp="1"/>
          </p:cNvSpPr>
          <p:nvPr/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</a:rPr>
              <a:t>计算机应用技术研究所</a:t>
            </a:r>
          </a:p>
        </p:txBody>
      </p:sp>
      <p:sp>
        <p:nvSpPr>
          <p:cNvPr id="63492" name="灯片编号占位符 5">
            <a:extLst>
              <a:ext uri="{FF2B5EF4-FFF2-40B4-BE49-F238E27FC236}">
                <a16:creationId xmlns:a16="http://schemas.microsoft.com/office/drawing/2014/main" id="{A1758054-76A6-4669-B459-67ABC99C0024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B023263-D2BA-4A47-8F14-EFEA6CA55582}" type="slidenum">
              <a:rPr lang="en-US" altLang="zh-CN" sz="1400" b="1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59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3493" name="Rectangle 4">
            <a:extLst>
              <a:ext uri="{FF2B5EF4-FFF2-40B4-BE49-F238E27FC236}">
                <a16:creationId xmlns:a16="http://schemas.microsoft.com/office/drawing/2014/main" id="{A4D1E979-9798-4B68-AFBA-EBE7E0796784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042988" y="2565400"/>
            <a:ext cx="7702550" cy="1655763"/>
          </a:xfrm>
          <a:solidFill>
            <a:srgbClr val="0000FF"/>
          </a:solidFill>
        </p:spPr>
        <p:txBody>
          <a:bodyPr/>
          <a:lstStyle/>
          <a:p>
            <a:pPr eaLnBrk="1" hangingPunct="1"/>
            <a:r>
              <a:rPr lang="zh-CN" altLang="en-US" sz="6600" b="1">
                <a:solidFill>
                  <a:schemeClr val="bg1"/>
                </a:solidFill>
              </a:rPr>
              <a:t>高级计数技术</a:t>
            </a:r>
          </a:p>
        </p:txBody>
      </p:sp>
      <p:pic>
        <p:nvPicPr>
          <p:cNvPr id="63494" name="Picture 7" descr="C:\Program Files\Microsoft Office\MEDIA\CAGCAT10\j0292982.wmf">
            <a:extLst>
              <a:ext uri="{FF2B5EF4-FFF2-40B4-BE49-F238E27FC236}">
                <a16:creationId xmlns:a16="http://schemas.microsoft.com/office/drawing/2014/main" id="{C8FD6B35-A97B-455E-ADC5-1DA2DDD05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4738688"/>
            <a:ext cx="13716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4">
            <a:extLst>
              <a:ext uri="{FF2B5EF4-FFF2-40B4-BE49-F238E27FC236}">
                <a16:creationId xmlns:a16="http://schemas.microsoft.com/office/drawing/2014/main" id="{84796E88-3315-4129-9B1F-C908E6CCE9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5AC8B140-D34F-4070-BCA8-43EADCE8F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2138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8196" name="灯片编号占位符 6">
            <a:extLst>
              <a:ext uri="{FF2B5EF4-FFF2-40B4-BE49-F238E27FC236}">
                <a16:creationId xmlns:a16="http://schemas.microsoft.com/office/drawing/2014/main" id="{8AB156F1-0082-4244-AAF5-95A51CC1FD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04EF75-A1F7-4330-9DCD-4EBC1436A7C4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197" name="Text Box 2">
            <a:extLst>
              <a:ext uri="{FF2B5EF4-FFF2-40B4-BE49-F238E27FC236}">
                <a16:creationId xmlns:a16="http://schemas.microsoft.com/office/drawing/2014/main" id="{6F56C76F-6182-46B7-8CBC-EFE6D6A22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765175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加法原理</a:t>
            </a:r>
          </a:p>
        </p:txBody>
      </p:sp>
      <p:sp>
        <p:nvSpPr>
          <p:cNvPr id="556040" name="Rectangle 8">
            <a:extLst>
              <a:ext uri="{FF2B5EF4-FFF2-40B4-BE49-F238E27FC236}">
                <a16:creationId xmlns:a16="http://schemas.microsoft.com/office/drawing/2014/main" id="{DD3C432C-F88B-4F17-A7BB-7AB19EAF44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2019300"/>
            <a:ext cx="8496300" cy="2571750"/>
          </a:xfrm>
          <a:solidFill>
            <a:schemeClr val="bg1"/>
          </a:solidFill>
        </p:spPr>
        <p:txBody>
          <a:bodyPr>
            <a:spAutoFit/>
          </a:bodyPr>
          <a:lstStyle/>
          <a:p>
            <a:pPr eaLnBrk="1" hangingPunct="1">
              <a:lnSpc>
                <a:spcPct val="140000"/>
              </a:lnSpc>
              <a:buFontTx/>
              <a:buNone/>
              <a:defRPr/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假定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 baseline="-250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, X</a:t>
            </a:r>
            <a:r>
              <a:rPr lang="en-US" altLang="zh-CN" sz="2800" b="1" baseline="-250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, …, X</a:t>
            </a:r>
            <a:r>
              <a:rPr lang="en-US" altLang="zh-CN" sz="2800" b="1" baseline="-250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均为集合，第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个集合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 baseline="-250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有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en-US" altLang="zh-CN" sz="2800" b="1" baseline="-250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个元素。如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{X</a:t>
            </a:r>
            <a:r>
              <a:rPr lang="en-US" altLang="zh-CN" sz="2800" b="1" baseline="-250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, X</a:t>
            </a:r>
            <a:r>
              <a:rPr lang="en-US" altLang="zh-CN" sz="2800" b="1" baseline="-250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, …, X</a:t>
            </a:r>
            <a:r>
              <a:rPr lang="en-US" altLang="zh-CN" sz="2800" b="1" baseline="-250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}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为两两不相交的集合，则可以从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 baseline="-250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, X</a:t>
            </a:r>
            <a:r>
              <a:rPr lang="en-US" altLang="zh-CN" sz="2800" b="1" baseline="-250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, …, X</a:t>
            </a:r>
            <a:r>
              <a:rPr lang="en-US" altLang="zh-CN" sz="2800" b="1" baseline="-250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中选出的元素总数为：</a:t>
            </a:r>
          </a:p>
          <a:p>
            <a:pPr algn="ctr" eaLnBrk="1" hangingPunct="1">
              <a:lnSpc>
                <a:spcPct val="140000"/>
              </a:lnSpc>
              <a:buFontTx/>
              <a:buNone/>
              <a:defRPr/>
            </a:pPr>
            <a:r>
              <a:rPr lang="zh-CN" altLang="en-US" sz="28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28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en-US" altLang="zh-CN" sz="2800" b="1" baseline="-25000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8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+ n</a:t>
            </a:r>
            <a:r>
              <a:rPr lang="en-US" altLang="zh-CN" sz="2800" b="1" baseline="-25000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8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+ … + n</a:t>
            </a:r>
            <a:r>
              <a:rPr lang="en-US" altLang="zh-CN" sz="2800" b="1" baseline="-25000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endParaRPr lang="en-US" altLang="zh-CN" sz="2800" b="1">
              <a:solidFill>
                <a:schemeClr val="accent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6041" name="Rectangle 9">
            <a:extLst>
              <a:ext uri="{FF2B5EF4-FFF2-40B4-BE49-F238E27FC236}">
                <a16:creationId xmlns:a16="http://schemas.microsoft.com/office/drawing/2014/main" id="{645B1879-4D22-4226-A362-31CFA11C4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5122863"/>
            <a:ext cx="7926387" cy="557212"/>
          </a:xfrm>
          <a:prstGeom prst="rect">
            <a:avLst/>
          </a:prstGeom>
          <a:solidFill>
            <a:schemeClr val="bg1">
              <a:alpha val="89999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即集合</a:t>
            </a:r>
            <a:r>
              <a:rPr lang="en-US" altLang="zh-CN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∪X</a:t>
            </a:r>
            <a:r>
              <a:rPr lang="en-US" altLang="zh-CN" sz="2800" b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∪</a:t>
            </a:r>
            <a:r>
              <a:rPr lang="en-US" altLang="zh-CN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</a:rPr>
              <a:t>…</a:t>
            </a:r>
            <a:r>
              <a:rPr lang="en-US" altLang="zh-CN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∪X</a:t>
            </a:r>
            <a:r>
              <a:rPr lang="en-US" altLang="zh-CN" sz="2800" b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zh-CN" altLang="en-US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含有</a:t>
            </a:r>
            <a:r>
              <a:rPr lang="en-US" altLang="zh-CN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en-US" altLang="zh-CN" sz="2800" b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+n</a:t>
            </a:r>
            <a:r>
              <a:rPr lang="en-US" altLang="zh-CN" sz="2800" b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en-US" altLang="zh-CN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</a:rPr>
              <a:t>…</a:t>
            </a:r>
            <a:r>
              <a:rPr lang="en-US" altLang="zh-CN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+n</a:t>
            </a:r>
            <a:r>
              <a:rPr lang="en-US" altLang="zh-CN" sz="2800" b="1" baseline="-25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zh-CN" altLang="en-US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个元素。</a:t>
            </a:r>
          </a:p>
        </p:txBody>
      </p:sp>
      <p:pic>
        <p:nvPicPr>
          <p:cNvPr id="820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B950304-EB4D-46D7-A284-C9D45AD3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>
            <a:extLst>
              <a:ext uri="{FF2B5EF4-FFF2-40B4-BE49-F238E27FC236}">
                <a16:creationId xmlns:a16="http://schemas.microsoft.com/office/drawing/2014/main" id="{37E67FA9-BEF0-4F73-B134-8FFA1F364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001713"/>
            <a:ext cx="627221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高级计数技术</a:t>
            </a:r>
          </a:p>
        </p:txBody>
      </p:sp>
      <p:pic>
        <p:nvPicPr>
          <p:cNvPr id="6451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B5945DD-B488-466C-983B-D947DF77D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777C2F-3AE5-48CC-BD55-95C2F2DF5AC8}"/>
              </a:ext>
            </a:extLst>
          </p:cNvPr>
          <p:cNvSpPr/>
          <p:nvPr/>
        </p:nvSpPr>
        <p:spPr>
          <a:xfrm>
            <a:off x="1187450" y="2276475"/>
            <a:ext cx="7416800" cy="3540125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accent2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如果求解问题在本质上具有</a:t>
            </a:r>
            <a:r>
              <a:rPr lang="zh-CN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动态演化性质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，或者问题</a:t>
            </a:r>
            <a:r>
              <a:rPr lang="zh-CN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比较复杂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必须考察其演变历史，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那么，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对这类问题的计数必须考察问题状态的演变过程和规律，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此时</a:t>
            </a:r>
            <a:r>
              <a:rPr lang="zh-C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基于静态思维的基本计数技术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就不能满足要求。</a:t>
            </a:r>
            <a:endParaRPr lang="zh-CN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>
            <a:extLst>
              <a:ext uri="{FF2B5EF4-FFF2-40B4-BE49-F238E27FC236}">
                <a16:creationId xmlns:a16="http://schemas.microsoft.com/office/drawing/2014/main" id="{D2DBDD9C-5211-42E8-9A5E-807F7618C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001713"/>
            <a:ext cx="627221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高级计数技术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74380C5E-8C84-4AC7-962A-460C01A8D36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66950" y="2565400"/>
            <a:ext cx="5400675" cy="302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92075" tIns="46038" rIns="92075" bIns="46038"/>
          <a:lstStyle/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递推关系计数法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递推关系的求解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生成函数计数法</a:t>
            </a:r>
          </a:p>
        </p:txBody>
      </p:sp>
      <p:pic>
        <p:nvPicPr>
          <p:cNvPr id="6554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8C9270C-203A-4965-B0B8-8A5247AC5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>
            <a:extLst>
              <a:ext uri="{FF2B5EF4-FFF2-40B4-BE49-F238E27FC236}">
                <a16:creationId xmlns:a16="http://schemas.microsoft.com/office/drawing/2014/main" id="{C7112620-EF51-475E-A63A-10D689639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20713"/>
            <a:ext cx="627221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引 例</a:t>
            </a:r>
          </a:p>
        </p:txBody>
      </p:sp>
      <p:pic>
        <p:nvPicPr>
          <p:cNvPr id="6656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D9D2A54-B6AA-4397-B3C7-B6CC272A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116012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6E63EDE-8E7D-4112-892F-FCB702113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04" y="1723536"/>
            <a:ext cx="8131810" cy="45859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>
            <a:extLst>
              <a:ext uri="{FF2B5EF4-FFF2-40B4-BE49-F238E27FC236}">
                <a16:creationId xmlns:a16="http://schemas.microsoft.com/office/drawing/2014/main" id="{9C4746FB-0020-4C8B-89DE-1AF8A5C58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001713"/>
            <a:ext cx="627221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递推关系计数法</a:t>
            </a:r>
          </a:p>
        </p:txBody>
      </p:sp>
      <p:pic>
        <p:nvPicPr>
          <p:cNvPr id="6758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6CCC448-BA01-45FD-8D61-27EA433CF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0BD398D-716D-47D8-BFB4-0AF2C4CD6733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27584" y="2276872"/>
            <a:ext cx="7920880" cy="3539430"/>
          </a:xfrm>
          <a:prstGeom prst="rect">
            <a:avLst/>
          </a:prstGeom>
          <a:blipFill>
            <a:blip r:embed="rId4"/>
            <a:stretch>
              <a:fillRect l="-1840" t="-2393" r="-1687" b="-4274"/>
            </a:stretch>
          </a:blipFill>
          <a:ln w="28575">
            <a:solidFill>
              <a:schemeClr val="accent6"/>
            </a:solidFill>
          </a:ln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">
            <a:extLst>
              <a:ext uri="{FF2B5EF4-FFF2-40B4-BE49-F238E27FC236}">
                <a16:creationId xmlns:a16="http://schemas.microsoft.com/office/drawing/2014/main" id="{BCF87E57-1603-4F70-BA58-8A9271540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60388"/>
            <a:ext cx="627221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</a:p>
        </p:txBody>
      </p:sp>
      <p:pic>
        <p:nvPicPr>
          <p:cNvPr id="6861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15ABC31-C750-4608-B8A6-579D430DA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A255EF-E68C-4150-9E35-718D94C30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628800"/>
            <a:ext cx="7344816" cy="48372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>
            <a:extLst>
              <a:ext uri="{FF2B5EF4-FFF2-40B4-BE49-F238E27FC236}">
                <a16:creationId xmlns:a16="http://schemas.microsoft.com/office/drawing/2014/main" id="{9E4C8567-625C-4FA9-A10A-8B313650A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49275"/>
            <a:ext cx="627221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</a:p>
        </p:txBody>
      </p:sp>
      <p:pic>
        <p:nvPicPr>
          <p:cNvPr id="6963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23DDA05-0454-4D3C-892D-BD0F0E2CF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BFB513-47FB-41B3-B7C9-2A171F984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63" y="1726212"/>
            <a:ext cx="8202793" cy="45447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>
            <a:extLst>
              <a:ext uri="{FF2B5EF4-FFF2-40B4-BE49-F238E27FC236}">
                <a16:creationId xmlns:a16="http://schemas.microsoft.com/office/drawing/2014/main" id="{BBA4AF16-C819-449B-9833-CC1B5AE15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49275"/>
            <a:ext cx="627221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</a:p>
        </p:txBody>
      </p:sp>
      <p:pic>
        <p:nvPicPr>
          <p:cNvPr id="7065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9B3B3A4-67ED-4D72-A324-689F89E47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图片 2">
            <a:extLst>
              <a:ext uri="{FF2B5EF4-FFF2-40B4-BE49-F238E27FC236}">
                <a16:creationId xmlns:a16="http://schemas.microsoft.com/office/drawing/2014/main" id="{ACBE0F54-E31D-4DA9-BC71-5A5A5BB93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628775"/>
            <a:ext cx="80454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>
            <a:extLst>
              <a:ext uri="{FF2B5EF4-FFF2-40B4-BE49-F238E27FC236}">
                <a16:creationId xmlns:a16="http://schemas.microsoft.com/office/drawing/2014/main" id="{A19BAFD2-31A7-42E4-9DF2-3C21BDA35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49275"/>
            <a:ext cx="627221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</a:p>
        </p:txBody>
      </p:sp>
      <p:pic>
        <p:nvPicPr>
          <p:cNvPr id="7168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D21B3B5-93BF-4793-B02B-CD0FB26BD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图片 1">
            <a:extLst>
              <a:ext uri="{FF2B5EF4-FFF2-40B4-BE49-F238E27FC236}">
                <a16:creationId xmlns:a16="http://schemas.microsoft.com/office/drawing/2014/main" id="{546E2818-E5E9-41B4-8761-72232525B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1916113"/>
            <a:ext cx="9082087" cy="378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>
            <a:extLst>
              <a:ext uri="{FF2B5EF4-FFF2-40B4-BE49-F238E27FC236}">
                <a16:creationId xmlns:a16="http://schemas.microsoft.com/office/drawing/2014/main" id="{3AEE7519-DB92-4605-BD22-9AF4288C4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001713"/>
            <a:ext cx="627221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高级计数技术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3817C853-9762-42E1-865F-69C25C6C6FF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66950" y="2565400"/>
            <a:ext cx="5400675" cy="302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92075" tIns="46038" rIns="92075" bIns="46038"/>
          <a:lstStyle/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递推关系计数法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递推关系的求解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生成函数计数法</a:t>
            </a:r>
          </a:p>
        </p:txBody>
      </p:sp>
      <p:pic>
        <p:nvPicPr>
          <p:cNvPr id="7270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FEE21F6-A487-4F39-BD08-0FBF45A6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2">
            <a:extLst>
              <a:ext uri="{FF2B5EF4-FFF2-40B4-BE49-F238E27FC236}">
                <a16:creationId xmlns:a16="http://schemas.microsoft.com/office/drawing/2014/main" id="{70B7A545-3C14-4E4A-89EE-7D62D220C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49275"/>
            <a:ext cx="627221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递推关系求解</a:t>
            </a:r>
          </a:p>
        </p:txBody>
      </p:sp>
      <p:pic>
        <p:nvPicPr>
          <p:cNvPr id="7373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12B57E0-6567-4646-A07E-D0822C9DC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F089582-1AF5-4191-9C86-5C38FD4496B1}"/>
              </a:ext>
            </a:extLst>
          </p:cNvPr>
          <p:cNvSpPr txBox="1"/>
          <p:nvPr/>
        </p:nvSpPr>
        <p:spPr>
          <a:xfrm>
            <a:off x="1116013" y="2349500"/>
            <a:ext cx="4032250" cy="7080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40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两种基本方法：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E8D77E-955A-4FCF-A485-93C2E734CD03}"/>
              </a:ext>
            </a:extLst>
          </p:cNvPr>
          <p:cNvSpPr txBox="1"/>
          <p:nvPr/>
        </p:nvSpPr>
        <p:spPr>
          <a:xfrm>
            <a:off x="2843213" y="3644900"/>
            <a:ext cx="4032250" cy="1454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第一、迭代求解法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第二、特征根求解法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4">
            <a:extLst>
              <a:ext uri="{FF2B5EF4-FFF2-40B4-BE49-F238E27FC236}">
                <a16:creationId xmlns:a16="http://schemas.microsoft.com/office/drawing/2014/main" id="{78F11883-ED80-413F-8992-FE63D4DCDD6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08E9ED84-75B7-476E-A629-12C0D1DA8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9220" name="灯片编号占位符 6">
            <a:extLst>
              <a:ext uri="{FF2B5EF4-FFF2-40B4-BE49-F238E27FC236}">
                <a16:creationId xmlns:a16="http://schemas.microsoft.com/office/drawing/2014/main" id="{4FA9DC0D-54B9-47B5-9688-AEF92B5284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4FBE732-4F2E-4AEF-9976-998D4FF09153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21" name="Text Box 2">
            <a:extLst>
              <a:ext uri="{FF2B5EF4-FFF2-40B4-BE49-F238E27FC236}">
                <a16:creationId xmlns:a16="http://schemas.microsoft.com/office/drawing/2014/main" id="{0FEA66EA-5779-4F3C-80C6-AF8B641EA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765175"/>
            <a:ext cx="6008688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乘法原理</a:t>
            </a:r>
          </a:p>
        </p:txBody>
      </p:sp>
      <p:sp>
        <p:nvSpPr>
          <p:cNvPr id="470022" name="Rectangle 6">
            <a:extLst>
              <a:ext uri="{FF2B5EF4-FFF2-40B4-BE49-F238E27FC236}">
                <a16:creationId xmlns:a16="http://schemas.microsoft.com/office/drawing/2014/main" id="{BA4EAB36-AF81-46B5-8229-285378F566F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989138"/>
            <a:ext cx="7632700" cy="2397125"/>
          </a:xfrm>
        </p:spPr>
        <p:txBody>
          <a:bodyPr>
            <a:spAutoFit/>
          </a:bodyPr>
          <a:lstStyle/>
          <a:p>
            <a:pPr eaLnBrk="1" hangingPunct="1">
              <a:lnSpc>
                <a:spcPct val="135000"/>
              </a:lnSpc>
              <a:buFontTx/>
              <a:buNone/>
              <a:defRPr/>
            </a:pPr>
            <a:r>
              <a:rPr lang="en-US" altLang="zh-CN" sz="2000"/>
              <a:t>      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如果一些工作需要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步完成，第一步有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en-US" altLang="zh-CN" sz="2800" b="1" baseline="-250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种不同的选择，第二步有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en-US" altLang="zh-CN" sz="2800" b="1" baseline="-250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种不同的选，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…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，第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步有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en-US" altLang="zh-CN" sz="2800" b="1" baseline="-2500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种不同的选择，那么完成这项工作所有可能的选择种数为：</a:t>
            </a:r>
          </a:p>
        </p:txBody>
      </p:sp>
      <p:graphicFrame>
        <p:nvGraphicFramePr>
          <p:cNvPr id="9223" name="Object 7">
            <a:extLst>
              <a:ext uri="{FF2B5EF4-FFF2-40B4-BE49-F238E27FC236}">
                <a16:creationId xmlns:a16="http://schemas.microsoft.com/office/drawing/2014/main" id="{4D80CABE-63DF-425C-A4A4-87BDA01E527C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700338" y="4652963"/>
          <a:ext cx="381635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Equation" r:id="rId4" imgW="937260" imgH="156411" progId="Equation.DSMT4">
                  <p:embed/>
                </p:oleObj>
              </mc:Choice>
              <mc:Fallback>
                <p:oleObj name="Equation" r:id="rId4" imgW="937260" imgH="156411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652963"/>
                        <a:ext cx="3816350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5CA8113-3EA0-4E40-9DE2-8BA674AE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>
            <a:extLst>
              <a:ext uri="{FF2B5EF4-FFF2-40B4-BE49-F238E27FC236}">
                <a16:creationId xmlns:a16="http://schemas.microsoft.com/office/drawing/2014/main" id="{03CF8A90-8BB6-4643-9962-890AA3ED3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704850"/>
            <a:ext cx="627221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迭代求解法</a:t>
            </a:r>
          </a:p>
        </p:txBody>
      </p:sp>
      <p:pic>
        <p:nvPicPr>
          <p:cNvPr id="7475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4CF914E-3662-4A3E-B26A-7C3800F97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图片 1">
            <a:extLst>
              <a:ext uri="{FF2B5EF4-FFF2-40B4-BE49-F238E27FC236}">
                <a16:creationId xmlns:a16="http://schemas.microsoft.com/office/drawing/2014/main" id="{2AFB2718-B7AC-417D-8F76-66146DE08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133600"/>
            <a:ext cx="8018463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2">
            <a:extLst>
              <a:ext uri="{FF2B5EF4-FFF2-40B4-BE49-F238E27FC236}">
                <a16:creationId xmlns:a16="http://schemas.microsoft.com/office/drawing/2014/main" id="{7F6B2351-84AF-41BC-91A8-3E66054CA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49275"/>
            <a:ext cx="627221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</a:p>
        </p:txBody>
      </p:sp>
      <p:pic>
        <p:nvPicPr>
          <p:cNvPr id="7577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58E0734D-146C-4EF4-9CDB-C293A079B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A82E200-FF47-450B-A63A-F630807C4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628800"/>
            <a:ext cx="8670035" cy="5040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>
            <a:extLst>
              <a:ext uri="{FF2B5EF4-FFF2-40B4-BE49-F238E27FC236}">
                <a16:creationId xmlns:a16="http://schemas.microsoft.com/office/drawing/2014/main" id="{61DD8972-006E-40DC-A731-9CCDAF28B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704850"/>
            <a:ext cx="627221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特征根求解法</a:t>
            </a:r>
          </a:p>
        </p:txBody>
      </p:sp>
      <p:pic>
        <p:nvPicPr>
          <p:cNvPr id="7680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DB306120-914D-4CE9-85F9-C79121FA3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4" name="图片 3">
            <a:extLst>
              <a:ext uri="{FF2B5EF4-FFF2-40B4-BE49-F238E27FC236}">
                <a16:creationId xmlns:a16="http://schemas.microsoft.com/office/drawing/2014/main" id="{19FB2318-E46E-4422-B46A-8CAA9E145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205038"/>
            <a:ext cx="8972550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">
            <a:extLst>
              <a:ext uri="{FF2B5EF4-FFF2-40B4-BE49-F238E27FC236}">
                <a16:creationId xmlns:a16="http://schemas.microsoft.com/office/drawing/2014/main" id="{21232168-1C73-4851-A81D-680CEFD5B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704850"/>
            <a:ext cx="627221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特征根求解法</a:t>
            </a:r>
          </a:p>
        </p:txBody>
      </p:sp>
      <p:pic>
        <p:nvPicPr>
          <p:cNvPr id="7782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85922FF-51E2-4285-B1CC-E3A0CA404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4EEB8AF-07D5-476A-A684-5DADF2A62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75" y="2132856"/>
            <a:ext cx="8604449" cy="3892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2">
            <a:extLst>
              <a:ext uri="{FF2B5EF4-FFF2-40B4-BE49-F238E27FC236}">
                <a16:creationId xmlns:a16="http://schemas.microsoft.com/office/drawing/2014/main" id="{87CCB38D-52DB-4966-BEAC-3A8EAC38A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704850"/>
            <a:ext cx="6272212" cy="769938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递推公式与等比数列</a:t>
            </a:r>
          </a:p>
        </p:txBody>
      </p:sp>
      <p:pic>
        <p:nvPicPr>
          <p:cNvPr id="7885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D450DA35-8CA9-41AA-8DBE-F12AE0D71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2" name="图片 2">
            <a:extLst>
              <a:ext uri="{FF2B5EF4-FFF2-40B4-BE49-F238E27FC236}">
                <a16:creationId xmlns:a16="http://schemas.microsoft.com/office/drawing/2014/main" id="{5F672B1B-5F01-4E61-8299-43C8BA1F3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2724150"/>
            <a:ext cx="75565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文本框 3">
            <a:extLst>
              <a:ext uri="{FF2B5EF4-FFF2-40B4-BE49-F238E27FC236}">
                <a16:creationId xmlns:a16="http://schemas.microsoft.com/office/drawing/2014/main" id="{2F2652A7-ACF3-4ADA-A897-775361F5B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887538"/>
            <a:ext cx="3960812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对于如下递推公式</a:t>
            </a:r>
          </a:p>
        </p:txBody>
      </p:sp>
      <p:pic>
        <p:nvPicPr>
          <p:cNvPr id="78854" name="图片 4">
            <a:extLst>
              <a:ext uri="{FF2B5EF4-FFF2-40B4-BE49-F238E27FC236}">
                <a16:creationId xmlns:a16="http://schemas.microsoft.com/office/drawing/2014/main" id="{80655042-FE2B-461F-98A1-4C830774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644900"/>
            <a:ext cx="517683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5" name="图片 7">
            <a:extLst>
              <a:ext uri="{FF2B5EF4-FFF2-40B4-BE49-F238E27FC236}">
                <a16:creationId xmlns:a16="http://schemas.microsoft.com/office/drawing/2014/main" id="{894B6ADF-2183-462A-BE88-3E6B14511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413" y="3657600"/>
            <a:ext cx="2554287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6" name="图片 8">
            <a:extLst>
              <a:ext uri="{FF2B5EF4-FFF2-40B4-BE49-F238E27FC236}">
                <a16:creationId xmlns:a16="http://schemas.microsoft.com/office/drawing/2014/main" id="{99ABADD6-C243-4437-80FB-C51DF0F57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4391025"/>
            <a:ext cx="59451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7" name="图片 9">
            <a:extLst>
              <a:ext uri="{FF2B5EF4-FFF2-40B4-BE49-F238E27FC236}">
                <a16:creationId xmlns:a16="http://schemas.microsoft.com/office/drawing/2014/main" id="{F15296B5-B0BA-485D-A360-0F07A5BD9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5300663"/>
            <a:ext cx="69564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>
            <a:extLst>
              <a:ext uri="{FF2B5EF4-FFF2-40B4-BE49-F238E27FC236}">
                <a16:creationId xmlns:a16="http://schemas.microsoft.com/office/drawing/2014/main" id="{C0115E35-0D0A-4BAF-9778-FB6A18D9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704850"/>
            <a:ext cx="627221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特征方程与特征根</a:t>
            </a:r>
          </a:p>
        </p:txBody>
      </p:sp>
      <p:pic>
        <p:nvPicPr>
          <p:cNvPr id="7987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7AD043A-96D1-41F3-813E-24AED0B26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图片 3">
            <a:extLst>
              <a:ext uri="{FF2B5EF4-FFF2-40B4-BE49-F238E27FC236}">
                <a16:creationId xmlns:a16="http://schemas.microsoft.com/office/drawing/2014/main" id="{8626C3C3-A6AA-48B4-AD48-D4362F01B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133600"/>
            <a:ext cx="78009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>
            <a:extLst>
              <a:ext uri="{FF2B5EF4-FFF2-40B4-BE49-F238E27FC236}">
                <a16:creationId xmlns:a16="http://schemas.microsoft.com/office/drawing/2014/main" id="{A8F32C41-37C4-47ED-B915-86FD540E5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704850"/>
            <a:ext cx="627221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特征根求解法</a:t>
            </a:r>
          </a:p>
        </p:txBody>
      </p:sp>
      <p:pic>
        <p:nvPicPr>
          <p:cNvPr id="8089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280422B-EB4D-4EC8-8FF5-B92868526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950285F-8FA2-44D3-B8CF-054EA519D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58" y="1887124"/>
            <a:ext cx="8797115" cy="4134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>
            <a:extLst>
              <a:ext uri="{FF2B5EF4-FFF2-40B4-BE49-F238E27FC236}">
                <a16:creationId xmlns:a16="http://schemas.microsoft.com/office/drawing/2014/main" id="{5FE9B2AF-09A3-40AB-A245-CECEDD7D9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704850"/>
            <a:ext cx="627221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解的基本结构</a:t>
            </a:r>
          </a:p>
        </p:txBody>
      </p:sp>
      <p:pic>
        <p:nvPicPr>
          <p:cNvPr id="8192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DE30617E-8D73-42E1-92CF-214C5598F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4" name="图片 1">
            <a:extLst>
              <a:ext uri="{FF2B5EF4-FFF2-40B4-BE49-F238E27FC236}">
                <a16:creationId xmlns:a16="http://schemas.microsoft.com/office/drawing/2014/main" id="{2B159B7E-5797-4222-B9A0-7304883F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420938"/>
            <a:ext cx="8742363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2">
            <a:extLst>
              <a:ext uri="{FF2B5EF4-FFF2-40B4-BE49-F238E27FC236}">
                <a16:creationId xmlns:a16="http://schemas.microsoft.com/office/drawing/2014/main" id="{574EE430-26B1-4401-89E4-D301AFB39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704850"/>
            <a:ext cx="627221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解的基本结构</a:t>
            </a:r>
          </a:p>
        </p:txBody>
      </p:sp>
      <p:pic>
        <p:nvPicPr>
          <p:cNvPr id="8294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2449220-2CE8-424D-921B-3A3F1EF97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图片 12">
            <a:extLst>
              <a:ext uri="{FF2B5EF4-FFF2-40B4-BE49-F238E27FC236}">
                <a16:creationId xmlns:a16="http://schemas.microsoft.com/office/drawing/2014/main" id="{0C65C1E5-C03C-4F16-BE8A-09E14D47B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755775"/>
            <a:ext cx="9036050" cy="457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>
            <a:extLst>
              <a:ext uri="{FF2B5EF4-FFF2-40B4-BE49-F238E27FC236}">
                <a16:creationId xmlns:a16="http://schemas.microsoft.com/office/drawing/2014/main" id="{CA1932A5-A108-4F0F-96F7-BA316FB72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704850"/>
            <a:ext cx="627221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无重根情形</a:t>
            </a:r>
          </a:p>
        </p:txBody>
      </p:sp>
      <p:pic>
        <p:nvPicPr>
          <p:cNvPr id="8397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ED0DE17-6C2F-4D4A-8820-533ED86C4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2" name="图片 1">
            <a:extLst>
              <a:ext uri="{FF2B5EF4-FFF2-40B4-BE49-F238E27FC236}">
                <a16:creationId xmlns:a16="http://schemas.microsoft.com/office/drawing/2014/main" id="{F20B1D56-E52F-40AF-B99F-2190E6BA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060575"/>
            <a:ext cx="8031162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图片 3">
            <a:extLst>
              <a:ext uri="{FF2B5EF4-FFF2-40B4-BE49-F238E27FC236}">
                <a16:creationId xmlns:a16="http://schemas.microsoft.com/office/drawing/2014/main" id="{518305A9-632A-48FB-80CD-585A665AB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527425"/>
            <a:ext cx="50482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4" name="图片 7">
            <a:extLst>
              <a:ext uri="{FF2B5EF4-FFF2-40B4-BE49-F238E27FC236}">
                <a16:creationId xmlns:a16="http://schemas.microsoft.com/office/drawing/2014/main" id="{B3F8C47F-607C-45FA-93E0-31AFA9345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5272088"/>
            <a:ext cx="21986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5" name="图片 12">
            <a:extLst>
              <a:ext uri="{FF2B5EF4-FFF2-40B4-BE49-F238E27FC236}">
                <a16:creationId xmlns:a16="http://schemas.microsoft.com/office/drawing/2014/main" id="{A4631B41-EDC5-41D7-BD0A-5E951E0D7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508500"/>
            <a:ext cx="810895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D3868AE5-B88C-43EC-B328-522FD7767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001713"/>
            <a:ext cx="627221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基本计数技术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A08683F-2ABB-4BDB-8D82-8E24C92DC44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66950" y="2565400"/>
            <a:ext cx="5400675" cy="302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92075" tIns="46038" rIns="92075" bIns="46038"/>
          <a:lstStyle/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加法原理与乘法原理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容斥原理与鸽笼原理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排列计数与组合计数</a:t>
            </a:r>
          </a:p>
        </p:txBody>
      </p:sp>
      <p:pic>
        <p:nvPicPr>
          <p:cNvPr id="1024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9F14F4C-8F0F-4FB3-8ADD-B62316172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2">
            <a:extLst>
              <a:ext uri="{FF2B5EF4-FFF2-40B4-BE49-F238E27FC236}">
                <a16:creationId xmlns:a16="http://schemas.microsoft.com/office/drawing/2014/main" id="{D16B165E-C5E9-4530-8E84-59D6DBA40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704850"/>
            <a:ext cx="627221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</a:p>
        </p:txBody>
      </p:sp>
      <p:pic>
        <p:nvPicPr>
          <p:cNvPr id="8499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28F40BC-FF49-43FA-A895-71E70274F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图片 1">
            <a:extLst>
              <a:ext uri="{FF2B5EF4-FFF2-40B4-BE49-F238E27FC236}">
                <a16:creationId xmlns:a16="http://schemas.microsoft.com/office/drawing/2014/main" id="{4CDEF43F-B794-4EC9-9E11-57401026A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1773238"/>
            <a:ext cx="8764587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7" name="图片 1">
            <a:extLst>
              <a:ext uri="{FF2B5EF4-FFF2-40B4-BE49-F238E27FC236}">
                <a16:creationId xmlns:a16="http://schemas.microsoft.com/office/drawing/2014/main" id="{8DB28C2E-D21B-42A5-B54D-35DB6130C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716338"/>
            <a:ext cx="5338763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2">
            <a:extLst>
              <a:ext uri="{FF2B5EF4-FFF2-40B4-BE49-F238E27FC236}">
                <a16:creationId xmlns:a16="http://schemas.microsoft.com/office/drawing/2014/main" id="{C6F31B0C-EDD3-4318-ADC0-DE32682FA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704850"/>
            <a:ext cx="627221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</a:p>
        </p:txBody>
      </p:sp>
      <p:pic>
        <p:nvPicPr>
          <p:cNvPr id="8601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DCAC79B-EAE5-4F11-A695-DB11ABA0A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0" name="图片 2">
            <a:extLst>
              <a:ext uri="{FF2B5EF4-FFF2-40B4-BE49-F238E27FC236}">
                <a16:creationId xmlns:a16="http://schemas.microsoft.com/office/drawing/2014/main" id="{C970F22F-D0C3-46FF-86D4-DA22417B0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700213"/>
            <a:ext cx="8424863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">
            <a:extLst>
              <a:ext uri="{FF2B5EF4-FFF2-40B4-BE49-F238E27FC236}">
                <a16:creationId xmlns:a16="http://schemas.microsoft.com/office/drawing/2014/main" id="{EE28A0BE-25C2-4421-8883-C42E7FCEE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001713"/>
            <a:ext cx="627221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高级计数技术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06CF0136-A334-45B7-8208-601EE8B34C5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66950" y="2565400"/>
            <a:ext cx="5400675" cy="302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92075" tIns="46038" rIns="92075" bIns="46038"/>
          <a:lstStyle/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递推关系计数法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递推关系的求解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生成函数计数法</a:t>
            </a:r>
          </a:p>
        </p:txBody>
      </p:sp>
      <p:pic>
        <p:nvPicPr>
          <p:cNvPr id="8704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B1932DD-EFA5-4D6B-A9FD-22DB24D8A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>
            <a:extLst>
              <a:ext uri="{FF2B5EF4-FFF2-40B4-BE49-F238E27FC236}">
                <a16:creationId xmlns:a16="http://schemas.microsoft.com/office/drawing/2014/main" id="{D64A4DAB-AC2C-43A7-A293-1B5FBF1AE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704850"/>
            <a:ext cx="627221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生成函数的概念</a:t>
            </a:r>
          </a:p>
        </p:txBody>
      </p:sp>
      <p:pic>
        <p:nvPicPr>
          <p:cNvPr id="8806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FB8E823-0CC5-471C-B718-0A911C5E9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77BBF9F-B4FF-4CA3-948B-CDAFC831F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276872"/>
            <a:ext cx="8568952" cy="3505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>
            <a:extLst>
              <a:ext uri="{FF2B5EF4-FFF2-40B4-BE49-F238E27FC236}">
                <a16:creationId xmlns:a16="http://schemas.microsoft.com/office/drawing/2014/main" id="{5AA8CE46-FC34-4558-8ED2-2A688B0D6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27221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</a:p>
        </p:txBody>
      </p:sp>
      <p:pic>
        <p:nvPicPr>
          <p:cNvPr id="8909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E59563F7-7337-4483-B5A1-F9129B220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116012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EF16C2-C69B-4406-A9A4-1B96719FD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988840"/>
            <a:ext cx="8569808" cy="3670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2">
            <a:extLst>
              <a:ext uri="{FF2B5EF4-FFF2-40B4-BE49-F238E27FC236}">
                <a16:creationId xmlns:a16="http://schemas.microsoft.com/office/drawing/2014/main" id="{88F4C7F6-4DFC-4ADB-B586-140C6F91F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49275"/>
            <a:ext cx="627221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基本原理</a:t>
            </a:r>
          </a:p>
        </p:txBody>
      </p:sp>
      <p:pic>
        <p:nvPicPr>
          <p:cNvPr id="9011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7250B0C-605B-44A7-B7F9-B1C78C3A9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9275"/>
            <a:ext cx="1042987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6" name="图片 1">
            <a:extLst>
              <a:ext uri="{FF2B5EF4-FFF2-40B4-BE49-F238E27FC236}">
                <a16:creationId xmlns:a16="http://schemas.microsoft.com/office/drawing/2014/main" id="{A43050AF-BF08-467B-B6B0-E2536238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58950"/>
            <a:ext cx="849788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7" name="图片 2">
            <a:extLst>
              <a:ext uri="{FF2B5EF4-FFF2-40B4-BE49-F238E27FC236}">
                <a16:creationId xmlns:a16="http://schemas.microsoft.com/office/drawing/2014/main" id="{765B84DF-6B16-4371-88ED-254DC37A2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708275"/>
            <a:ext cx="8650288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8" name="图片 5">
            <a:extLst>
              <a:ext uri="{FF2B5EF4-FFF2-40B4-BE49-F238E27FC236}">
                <a16:creationId xmlns:a16="http://schemas.microsoft.com/office/drawing/2014/main" id="{5553C788-5EE6-4C8A-9185-2A8C8672D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5487988"/>
            <a:ext cx="65627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9" name="图片 6">
            <a:extLst>
              <a:ext uri="{FF2B5EF4-FFF2-40B4-BE49-F238E27FC236}">
                <a16:creationId xmlns:a16="http://schemas.microsoft.com/office/drawing/2014/main" id="{B05D14C3-0D08-4A82-B56E-29635C473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797425"/>
            <a:ext cx="1368425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61E60E22-4169-43C2-B144-050626512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49275"/>
            <a:ext cx="627221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基本原理</a:t>
            </a:r>
          </a:p>
        </p:txBody>
      </p:sp>
      <p:pic>
        <p:nvPicPr>
          <p:cNvPr id="9113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DEE6212-BB21-418F-8930-0DE7BFCC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492125"/>
            <a:ext cx="104457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0" name="图片 3">
            <a:extLst>
              <a:ext uri="{FF2B5EF4-FFF2-40B4-BE49-F238E27FC236}">
                <a16:creationId xmlns:a16="http://schemas.microsoft.com/office/drawing/2014/main" id="{446C4944-A756-430B-8DB7-F610FA3D6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576513"/>
            <a:ext cx="81105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1" name="文本框 4">
            <a:extLst>
              <a:ext uri="{FF2B5EF4-FFF2-40B4-BE49-F238E27FC236}">
                <a16:creationId xmlns:a16="http://schemas.microsoft.com/office/drawing/2014/main" id="{55D58774-F39C-47BC-8CEF-83C904FC2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793875"/>
            <a:ext cx="2232025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证明续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1142" name="图片 8">
            <a:extLst>
              <a:ext uri="{FF2B5EF4-FFF2-40B4-BE49-F238E27FC236}">
                <a16:creationId xmlns:a16="http://schemas.microsoft.com/office/drawing/2014/main" id="{FC94E4A3-4994-4D9D-AD83-858160C44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3359150"/>
            <a:ext cx="8131175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3" name="图片 10">
            <a:extLst>
              <a:ext uri="{FF2B5EF4-FFF2-40B4-BE49-F238E27FC236}">
                <a16:creationId xmlns:a16="http://schemas.microsoft.com/office/drawing/2014/main" id="{FED39FD0-B1A4-416E-B13F-913433A34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5445125"/>
            <a:ext cx="87217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>
            <a:extLst>
              <a:ext uri="{FF2B5EF4-FFF2-40B4-BE49-F238E27FC236}">
                <a16:creationId xmlns:a16="http://schemas.microsoft.com/office/drawing/2014/main" id="{AFF3ECA7-B280-4B54-B1F4-61DF0A91B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49275"/>
            <a:ext cx="627221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</a:p>
        </p:txBody>
      </p:sp>
      <p:pic>
        <p:nvPicPr>
          <p:cNvPr id="9216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E1D1E3F-E598-41AC-AA82-5425AE43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48AEA9B-4FE9-4A5F-9BB6-FD60151DE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988840"/>
            <a:ext cx="8862640" cy="3960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2">
            <a:extLst>
              <a:ext uri="{FF2B5EF4-FFF2-40B4-BE49-F238E27FC236}">
                <a16:creationId xmlns:a16="http://schemas.microsoft.com/office/drawing/2014/main" id="{E0BE383F-C1CA-4095-A594-F9D12E235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49275"/>
            <a:ext cx="627221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</a:p>
        </p:txBody>
      </p:sp>
      <p:pic>
        <p:nvPicPr>
          <p:cNvPr id="9318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EAEE9BF-156D-4638-B5C4-9AEE85C1C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95867C1-38D1-4E8A-B37A-DF5DCFB5E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02" y="1772816"/>
            <a:ext cx="9036496" cy="4321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日期占位符 3">
            <a:extLst>
              <a:ext uri="{FF2B5EF4-FFF2-40B4-BE49-F238E27FC236}">
                <a16:creationId xmlns:a16="http://schemas.microsoft.com/office/drawing/2014/main" id="{E7BE03C4-B987-4565-9A13-58892DFD990D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518D228-E287-4AF3-AE02-3D9C20C0F311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 pitchFamily="49" charset="-122"/>
            </a:endParaRPr>
          </a:p>
        </p:txBody>
      </p:sp>
      <p:sp>
        <p:nvSpPr>
          <p:cNvPr id="94211" name="Text Box 2">
            <a:extLst>
              <a:ext uri="{FF2B5EF4-FFF2-40B4-BE49-F238E27FC236}">
                <a16:creationId xmlns:a16="http://schemas.microsoft.com/office/drawing/2014/main" id="{9779F987-CDAD-4235-A86F-655BD6754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1412875"/>
            <a:ext cx="6335713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None/>
            </a:pPr>
            <a:r>
              <a:rPr lang="zh-CN" altLang="en-US" sz="5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_GB2312" pitchFamily="49" charset="-122"/>
              </a:rPr>
              <a:t> 本章内容到此结束</a:t>
            </a:r>
            <a:endParaRPr lang="en-US" altLang="zh-CN" sz="54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楷体_GB2312" pitchFamily="49" charset="-122"/>
            </a:endParaRPr>
          </a:p>
        </p:txBody>
      </p:sp>
      <p:sp>
        <p:nvSpPr>
          <p:cNvPr id="94212" name="WordArt 6">
            <a:extLst>
              <a:ext uri="{FF2B5EF4-FFF2-40B4-BE49-F238E27FC236}">
                <a16:creationId xmlns:a16="http://schemas.microsoft.com/office/drawing/2014/main" id="{4757BA8F-FA2C-48EF-8D71-BC6D8707C97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590800" y="3048000"/>
            <a:ext cx="4419600" cy="25146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r>
              <a:rPr lang="zh-CN" altLang="en-US" sz="3600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</a:rPr>
              <a:t>谢谢大家！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4">
            <a:extLst>
              <a:ext uri="{FF2B5EF4-FFF2-40B4-BE49-F238E27FC236}">
                <a16:creationId xmlns:a16="http://schemas.microsoft.com/office/drawing/2014/main" id="{1B235475-30AE-491F-AB0C-9444D4AD1C8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5A8552-B5E6-42B3-B8FF-704BBF49F6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17" name="页脚占位符 5">
            <a:extLst>
              <a:ext uri="{FF2B5EF4-FFF2-40B4-BE49-F238E27FC236}">
                <a16:creationId xmlns:a16="http://schemas.microsoft.com/office/drawing/2014/main" id="{8261620C-29DC-4BEF-8052-904458EC0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2138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11268" name="灯片编号占位符 6">
            <a:extLst>
              <a:ext uri="{FF2B5EF4-FFF2-40B4-BE49-F238E27FC236}">
                <a16:creationId xmlns:a16="http://schemas.microsoft.com/office/drawing/2014/main" id="{A58B9111-018B-48BF-8D49-3B204397B1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88125" y="64008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4D4A36-887F-42AE-BEE7-986C6A268E30}" type="slidenum">
              <a:rPr lang="en-US" altLang="zh-CN" sz="1400" smtClean="0">
                <a:latin typeface="Times New Roman" panose="02020603050405020304" pitchFamily="18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9" name="Text Box 2">
            <a:extLst>
              <a:ext uri="{FF2B5EF4-FFF2-40B4-BE49-F238E27FC236}">
                <a16:creationId xmlns:a16="http://schemas.microsoft.com/office/drawing/2014/main" id="{DB99DEEA-6C5B-495D-8CBF-E7251CDB7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858838"/>
            <a:ext cx="608012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838200" indent="-38100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基本容斥原理</a:t>
            </a:r>
          </a:p>
        </p:txBody>
      </p:sp>
      <p:pic>
        <p:nvPicPr>
          <p:cNvPr id="1127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B533C9D-D65D-4FAC-91DA-FD49AAC3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549275"/>
            <a:ext cx="1401763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1" name="Group 8">
            <a:extLst>
              <a:ext uri="{FF2B5EF4-FFF2-40B4-BE49-F238E27FC236}">
                <a16:creationId xmlns:a16="http://schemas.microsoft.com/office/drawing/2014/main" id="{E36F4120-B5E0-4705-9647-DCB63B253160}"/>
              </a:ext>
            </a:extLst>
          </p:cNvPr>
          <p:cNvGrpSpPr>
            <a:grpSpLocks/>
          </p:cNvGrpSpPr>
          <p:nvPr/>
        </p:nvGrpSpPr>
        <p:grpSpPr bwMode="auto">
          <a:xfrm>
            <a:off x="5292725" y="2349500"/>
            <a:ext cx="3713163" cy="3060700"/>
            <a:chOff x="3424" y="435"/>
            <a:chExt cx="2339" cy="1928"/>
          </a:xfrm>
        </p:grpSpPr>
        <p:grpSp>
          <p:nvGrpSpPr>
            <p:cNvPr id="11275" name="Group 9">
              <a:extLst>
                <a:ext uri="{FF2B5EF4-FFF2-40B4-BE49-F238E27FC236}">
                  <a16:creationId xmlns:a16="http://schemas.microsoft.com/office/drawing/2014/main" id="{83A344EC-04E5-4DC3-93F3-A161E539FA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9" y="1162"/>
              <a:ext cx="1013" cy="767"/>
              <a:chOff x="4059" y="1162"/>
              <a:chExt cx="1013" cy="767"/>
            </a:xfrm>
          </p:grpSpPr>
          <p:sp>
            <p:nvSpPr>
              <p:cNvPr id="11279" name="Rectangle 10">
                <a:extLst>
                  <a:ext uri="{FF2B5EF4-FFF2-40B4-BE49-F238E27FC236}">
                    <a16:creationId xmlns:a16="http://schemas.microsoft.com/office/drawing/2014/main" id="{672A565C-C6DC-4431-AB9B-84D95AEA1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9" y="1162"/>
                <a:ext cx="1013" cy="76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kumimoji="1" sz="2400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Blip>
                    <a:blip r:embed="rId3"/>
                  </a:buBlip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endParaRPr kumimoji="0" lang="en-US" altLang="zh-CN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1280" name="Oval 11">
                <a:extLst>
                  <a:ext uri="{FF2B5EF4-FFF2-40B4-BE49-F238E27FC236}">
                    <a16:creationId xmlns:a16="http://schemas.microsoft.com/office/drawing/2014/main" id="{2632F94C-104C-4078-97E0-1DCBD6E60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3" y="1318"/>
                <a:ext cx="507" cy="50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kumimoji="1" sz="2400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Blip>
                    <a:blip r:embed="rId3"/>
                  </a:buBlip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kumimoji="0" lang="en-US" altLang="zh-CN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1281" name="Oval 12">
                <a:extLst>
                  <a:ext uri="{FF2B5EF4-FFF2-40B4-BE49-F238E27FC236}">
                    <a16:creationId xmlns:a16="http://schemas.microsoft.com/office/drawing/2014/main" id="{3A7B5551-B3F5-4AAC-9AC9-99BA29333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1" y="1318"/>
                <a:ext cx="506" cy="50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kumimoji="1" sz="2400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Blip>
                    <a:blip r:embed="rId3"/>
                  </a:buBlip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 B</a:t>
                </a:r>
                <a:endParaRPr kumimoji="0" lang="en-US" altLang="zh-CN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1282" name="Oval 13">
                <a:extLst>
                  <a:ext uri="{FF2B5EF4-FFF2-40B4-BE49-F238E27FC236}">
                    <a16:creationId xmlns:a16="http://schemas.microsoft.com/office/drawing/2014/main" id="{51224B84-BAEF-4323-81FE-F87CEF333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8" y="1389"/>
                <a:ext cx="181" cy="363"/>
              </a:xfrm>
              <a:prstGeom prst="ellipse">
                <a:avLst/>
              </a:prstGeom>
              <a:solidFill>
                <a:srgbClr val="339966">
                  <a:alpha val="89803"/>
                </a:srgbClr>
              </a:solidFill>
              <a:ln w="12700" algn="ctr">
                <a:solidFill>
                  <a:srgbClr val="00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3"/>
                  </a:buBlip>
                  <a:defRPr kumimoji="1" sz="2400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Blip>
                    <a:blip r:embed="rId3"/>
                  </a:buBlip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endParaRPr lang="zh-CN" altLang="en-US" sz="32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1276" name="AutoShape 14">
              <a:extLst>
                <a:ext uri="{FF2B5EF4-FFF2-40B4-BE49-F238E27FC236}">
                  <a16:creationId xmlns:a16="http://schemas.microsoft.com/office/drawing/2014/main" id="{BF65D77A-20AF-40C2-A7F0-D2C8ACC550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681674" flipV="1">
              <a:off x="4689" y="435"/>
              <a:ext cx="1074" cy="730"/>
            </a:xfrm>
            <a:prstGeom prst="cloudCallout">
              <a:avLst>
                <a:gd name="adj1" fmla="val 63495"/>
                <a:gd name="adj2" fmla="val 101569"/>
              </a:avLst>
            </a:prstGeom>
            <a:solidFill>
              <a:srgbClr val="FFFF66">
                <a:alpha val="89803"/>
              </a:srgbClr>
            </a:solidFill>
            <a:ln w="12700">
              <a:solidFill>
                <a:srgbClr val="00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3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A∩B</a:t>
              </a:r>
            </a:p>
          </p:txBody>
        </p:sp>
        <p:sp>
          <p:nvSpPr>
            <p:cNvPr id="11277" name="AutoShape 15">
              <a:extLst>
                <a:ext uri="{FF2B5EF4-FFF2-40B4-BE49-F238E27FC236}">
                  <a16:creationId xmlns:a16="http://schemas.microsoft.com/office/drawing/2014/main" id="{DBC22C12-FE1D-47B2-899D-83D42FDEE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4" y="754"/>
              <a:ext cx="576" cy="384"/>
            </a:xfrm>
            <a:prstGeom prst="borderCallout2">
              <a:avLst>
                <a:gd name="adj1" fmla="val 18750"/>
                <a:gd name="adj2" fmla="val 108333"/>
                <a:gd name="adj3" fmla="val 18750"/>
                <a:gd name="adj4" fmla="val 132468"/>
                <a:gd name="adj5" fmla="val 198699"/>
                <a:gd name="adj6" fmla="val 157468"/>
              </a:avLst>
            </a:prstGeom>
            <a:solidFill>
              <a:srgbClr val="FFFF66">
                <a:alpha val="89803"/>
              </a:srgbClr>
            </a:solidFill>
            <a:ln w="12700" algn="ctr">
              <a:solidFill>
                <a:srgbClr val="00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3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A-B</a:t>
              </a:r>
            </a:p>
          </p:txBody>
        </p:sp>
        <p:sp>
          <p:nvSpPr>
            <p:cNvPr id="11278" name="AutoShape 16">
              <a:extLst>
                <a:ext uri="{FF2B5EF4-FFF2-40B4-BE49-F238E27FC236}">
                  <a16:creationId xmlns:a16="http://schemas.microsoft.com/office/drawing/2014/main" id="{1D874D2B-330A-4B03-AE1F-82C1ED249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" y="1979"/>
              <a:ext cx="576" cy="384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24481"/>
                <a:gd name="adj5" fmla="val -86981"/>
                <a:gd name="adj6" fmla="val -41319"/>
              </a:avLst>
            </a:prstGeom>
            <a:solidFill>
              <a:srgbClr val="FFFF66">
                <a:alpha val="89803"/>
              </a:srgbClr>
            </a:solidFill>
            <a:ln w="12700" algn="ctr">
              <a:solidFill>
                <a:srgbClr val="00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Blip>
                  <a:blip r:embed="rId3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B-A</a:t>
              </a:r>
            </a:p>
          </p:txBody>
        </p:sp>
      </p:grpSp>
      <p:sp>
        <p:nvSpPr>
          <p:cNvPr id="11272" name="Rectangle 17">
            <a:extLst>
              <a:ext uri="{FF2B5EF4-FFF2-40B4-BE49-F238E27FC236}">
                <a16:creationId xmlns:a16="http://schemas.microsoft.com/office/drawing/2014/main" id="{9C20067E-1A17-4324-8F99-3C57FFCEF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492375"/>
            <a:ext cx="4756150" cy="14589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0" lang="en-US" altLang="zh-CN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0" lang="zh-CN" altLang="en-US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定理</a:t>
            </a:r>
            <a:r>
              <a:rPr kumimoji="0" lang="en-US" altLang="zh-CN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0"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</a:t>
            </a:r>
            <a:r>
              <a:rPr kumimoji="0"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kumimoji="0"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kumimoji="0"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是任意有限集合，有：</a:t>
            </a:r>
          </a:p>
          <a:p>
            <a:pPr eaLnBrk="1" hangingPunct="1">
              <a:buFontTx/>
              <a:buNone/>
            </a:pPr>
            <a:r>
              <a:rPr kumimoji="0" lang="en-US" altLang="zh-CN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|A∪B| = |A|</a:t>
            </a:r>
            <a:r>
              <a:rPr kumimoji="0" lang="zh-CN" altLang="en-US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＋</a:t>
            </a:r>
            <a:r>
              <a:rPr kumimoji="0" lang="en-US" altLang="zh-CN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|B|</a:t>
            </a:r>
            <a:r>
              <a:rPr kumimoji="0" lang="zh-CN" altLang="en-US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kumimoji="0" lang="en-US" altLang="zh-CN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|A∩B|</a:t>
            </a:r>
            <a:endParaRPr kumimoji="0" lang="en-US" altLang="zh-CN" sz="28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273" name="Rectangle 19">
            <a:extLst>
              <a:ext uri="{FF2B5EF4-FFF2-40B4-BE49-F238E27FC236}">
                <a16:creationId xmlns:a16="http://schemas.microsoft.com/office/drawing/2014/main" id="{76A508F2-4473-45EB-810B-CB4ED71C2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4508500"/>
            <a:ext cx="5832475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CC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667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kumimoji="0" lang="zh-CN" altLang="en-US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推论</a:t>
            </a:r>
            <a:r>
              <a:rPr kumimoji="0" lang="en-US" altLang="zh-CN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kumimoji="0"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设</a:t>
            </a:r>
            <a:r>
              <a:rPr kumimoji="0"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0"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为全集，</a:t>
            </a:r>
            <a:r>
              <a:rPr kumimoji="0"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是任意有限集合，有：</a:t>
            </a:r>
          </a:p>
          <a:p>
            <a:pPr>
              <a:spcBef>
                <a:spcPct val="0"/>
              </a:spcBef>
              <a:buFontTx/>
              <a:buNone/>
            </a:pPr>
            <a:endParaRPr kumimoji="0" lang="en-US" altLang="zh-CN" sz="28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274" name="Object 20">
            <a:extLst>
              <a:ext uri="{FF2B5EF4-FFF2-40B4-BE49-F238E27FC236}">
                <a16:creationId xmlns:a16="http://schemas.microsoft.com/office/drawing/2014/main" id="{72910B9F-60EE-4E73-AD4B-8E1AD541EB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5516563"/>
          <a:ext cx="39592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Equation" r:id="rId5" imgW="1737360" imgH="190500" progId="Equation.DSMT4">
                  <p:embed/>
                </p:oleObj>
              </mc:Choice>
              <mc:Fallback>
                <p:oleObj name="Equation" r:id="rId5" imgW="1737360" imgH="1905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516563"/>
                        <a:ext cx="3959225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张勇-硕士答辩">
  <a:themeElements>
    <a:clrScheme name="张勇-硕士答辩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3399FF"/>
      </a:folHlink>
    </a:clrScheme>
    <a:fontScheme name="张勇-硕士答辩">
      <a:majorFont>
        <a:latin typeface="Times New Roman"/>
        <a:ea typeface="宋体"/>
        <a:cs typeface=""/>
      </a:majorFont>
      <a:minorFont>
        <a:latin typeface="楷体_GB2312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lnDef>
  </a:objectDefaults>
  <a:extraClrSchemeLst>
    <a:extraClrScheme>
      <a:clrScheme name="张勇-硕士答辩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张勇-硕士答辩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张勇-硕士答辩</Template>
  <TotalTime>4871</TotalTime>
  <Words>3124</Words>
  <Application>Microsoft Office PowerPoint</Application>
  <PresentationFormat>全屏显示(4:3)</PresentationFormat>
  <Paragraphs>403</Paragraphs>
  <Slides>89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101" baseType="lpstr">
      <vt:lpstr>黑体</vt:lpstr>
      <vt:lpstr>华文行楷</vt:lpstr>
      <vt:lpstr>楷体_GB2312</vt:lpstr>
      <vt:lpstr>隶书</vt:lpstr>
      <vt:lpstr>宋体</vt:lpstr>
      <vt:lpstr>Arial</vt:lpstr>
      <vt:lpstr>Symbol</vt:lpstr>
      <vt:lpstr>Times New Roman</vt:lpstr>
      <vt:lpstr>Wingdings</vt:lpstr>
      <vt:lpstr>Wingdings 2</vt:lpstr>
      <vt:lpstr>张勇-硕士答辩</vt:lpstr>
      <vt:lpstr>Equation</vt:lpstr>
      <vt:lpstr>PowerPoint 演示文稿</vt:lpstr>
      <vt:lpstr>第1章 集合与计数基础 （下）</vt:lpstr>
      <vt:lpstr>PowerPoint 演示文稿</vt:lpstr>
      <vt:lpstr>基本计数技术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高级计数技术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WWW.YlmF.CoM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图像中模糊边界目标的阈值分割方法研究</dc:title>
  <dc:creator>汪荣贵</dc:creator>
  <cp:lastModifiedBy>Windows 用户</cp:lastModifiedBy>
  <cp:revision>395</cp:revision>
  <dcterms:created xsi:type="dcterms:W3CDTF">2011-04-21T02:25:16Z</dcterms:created>
  <dcterms:modified xsi:type="dcterms:W3CDTF">2020-09-07T02:10:26Z</dcterms:modified>
</cp:coreProperties>
</file>